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5" r:id="rId1"/>
  </p:sldMasterIdLst>
  <p:notesMasterIdLst>
    <p:notesMasterId r:id="rId46"/>
  </p:notesMasterIdLst>
  <p:handoutMasterIdLst>
    <p:handoutMasterId r:id="rId47"/>
  </p:handoutMasterIdLst>
  <p:sldIdLst>
    <p:sldId id="256" r:id="rId2"/>
    <p:sldId id="258" r:id="rId3"/>
    <p:sldId id="263" r:id="rId4"/>
    <p:sldId id="264" r:id="rId5"/>
    <p:sldId id="285" r:id="rId6"/>
    <p:sldId id="301" r:id="rId7"/>
    <p:sldId id="265" r:id="rId8"/>
    <p:sldId id="266" r:id="rId9"/>
    <p:sldId id="286" r:id="rId10"/>
    <p:sldId id="260" r:id="rId11"/>
    <p:sldId id="261" r:id="rId12"/>
    <p:sldId id="268" r:id="rId13"/>
    <p:sldId id="269" r:id="rId14"/>
    <p:sldId id="306" r:id="rId15"/>
    <p:sldId id="299" r:id="rId16"/>
    <p:sldId id="289" r:id="rId17"/>
    <p:sldId id="300" r:id="rId18"/>
    <p:sldId id="288" r:id="rId19"/>
    <p:sldId id="309" r:id="rId20"/>
    <p:sldId id="307" r:id="rId21"/>
    <p:sldId id="308" r:id="rId22"/>
    <p:sldId id="273" r:id="rId23"/>
    <p:sldId id="276" r:id="rId24"/>
    <p:sldId id="277" r:id="rId25"/>
    <p:sldId id="295" r:id="rId26"/>
    <p:sldId id="296" r:id="rId27"/>
    <p:sldId id="278" r:id="rId28"/>
    <p:sldId id="279" r:id="rId29"/>
    <p:sldId id="280" r:id="rId30"/>
    <p:sldId id="282" r:id="rId31"/>
    <p:sldId id="283" r:id="rId32"/>
    <p:sldId id="297" r:id="rId33"/>
    <p:sldId id="294" r:id="rId34"/>
    <p:sldId id="302" r:id="rId35"/>
    <p:sldId id="303" r:id="rId36"/>
    <p:sldId id="304" r:id="rId37"/>
    <p:sldId id="305" r:id="rId38"/>
    <p:sldId id="274" r:id="rId39"/>
    <p:sldId id="291" r:id="rId40"/>
    <p:sldId id="267" r:id="rId41"/>
    <p:sldId id="284" r:id="rId42"/>
    <p:sldId id="275" r:id="rId43"/>
    <p:sldId id="259" r:id="rId44"/>
    <p:sldId id="257"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324" autoAdjust="0"/>
    <p:restoredTop sz="94660"/>
  </p:normalViewPr>
  <p:slideViewPr>
    <p:cSldViewPr snapToGrid="0">
      <p:cViewPr varScale="1">
        <p:scale>
          <a:sx n="70" d="100"/>
          <a:sy n="70" d="100"/>
        </p:scale>
        <p:origin x="276" y="72"/>
      </p:cViewPr>
      <p:guideLst/>
    </p:cSldViewPr>
  </p:slideViewPr>
  <p:notesTextViewPr>
    <p:cViewPr>
      <p:scale>
        <a:sx n="1" d="1"/>
        <a:sy n="1" d="1"/>
      </p:scale>
      <p:origin x="0" y="0"/>
    </p:cViewPr>
  </p:notesTextViewPr>
  <p:sorterViewPr>
    <p:cViewPr>
      <p:scale>
        <a:sx n="125" d="100"/>
        <a:sy n="125" d="100"/>
      </p:scale>
      <p:origin x="0" y="-1659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6AF1EA9-452D-4896-8877-CC2B44272043}" type="doc">
      <dgm:prSet loTypeId="urn:microsoft.com/office/officeart/2005/8/layout/cycle2" loCatId="cycle" qsTypeId="urn:microsoft.com/office/officeart/2005/8/quickstyle/simple1" qsCatId="simple" csTypeId="urn:microsoft.com/office/officeart/2005/8/colors/accent1_2" csCatId="accent1"/>
      <dgm:spPr/>
      <dgm:t>
        <a:bodyPr/>
        <a:lstStyle/>
        <a:p>
          <a:endParaRPr lang="en-IN"/>
        </a:p>
      </dgm:t>
    </dgm:pt>
    <dgm:pt modelId="{C6F62077-3806-404E-A99E-8903A7628EEF}">
      <dgm:prSet custT="1"/>
      <dgm:spPr/>
      <dgm:t>
        <a:bodyPr/>
        <a:lstStyle/>
        <a:p>
          <a:pPr rtl="0"/>
          <a:r>
            <a:rPr lang="en-IN" sz="9600" dirty="0">
              <a:latin typeface="Arial" panose="020B0604020202020204" pitchFamily="34" charset="0"/>
              <a:cs typeface="Arial" panose="020B0604020202020204" pitchFamily="34" charset="0"/>
            </a:rPr>
            <a:t>Thank you</a:t>
          </a:r>
        </a:p>
      </dgm:t>
    </dgm:pt>
    <dgm:pt modelId="{D80B4FD7-0583-4229-946A-5DB1AEAE3971}" type="parTrans" cxnId="{D0167388-582B-443F-9332-6BBA4E3A45BD}">
      <dgm:prSet/>
      <dgm:spPr/>
      <dgm:t>
        <a:bodyPr/>
        <a:lstStyle/>
        <a:p>
          <a:endParaRPr lang="en-IN"/>
        </a:p>
      </dgm:t>
    </dgm:pt>
    <dgm:pt modelId="{66196C9D-09DA-4853-9D9F-ACAA6AD63E57}" type="sibTrans" cxnId="{D0167388-582B-443F-9332-6BBA4E3A45BD}">
      <dgm:prSet/>
      <dgm:spPr/>
      <dgm:t>
        <a:bodyPr/>
        <a:lstStyle/>
        <a:p>
          <a:endParaRPr lang="en-IN"/>
        </a:p>
      </dgm:t>
    </dgm:pt>
    <dgm:pt modelId="{8164ECFD-1237-4463-80BF-CB0691368319}" type="pres">
      <dgm:prSet presAssocID="{D6AF1EA9-452D-4896-8877-CC2B44272043}" presName="cycle" presStyleCnt="0">
        <dgm:presLayoutVars>
          <dgm:dir/>
          <dgm:resizeHandles val="exact"/>
        </dgm:presLayoutVars>
      </dgm:prSet>
      <dgm:spPr/>
      <dgm:t>
        <a:bodyPr/>
        <a:lstStyle/>
        <a:p>
          <a:endParaRPr lang="en-IN"/>
        </a:p>
      </dgm:t>
    </dgm:pt>
    <dgm:pt modelId="{D32138FB-82FF-4872-B2CE-0F1A3ABA780B}" type="pres">
      <dgm:prSet presAssocID="{C6F62077-3806-404E-A99E-8903A7628EEF}" presName="node" presStyleLbl="node1" presStyleIdx="0" presStyleCnt="1">
        <dgm:presLayoutVars>
          <dgm:bulletEnabled val="1"/>
        </dgm:presLayoutVars>
      </dgm:prSet>
      <dgm:spPr/>
      <dgm:t>
        <a:bodyPr/>
        <a:lstStyle/>
        <a:p>
          <a:endParaRPr lang="en-IN"/>
        </a:p>
      </dgm:t>
    </dgm:pt>
  </dgm:ptLst>
  <dgm:cxnLst>
    <dgm:cxn modelId="{0FBF403E-D0FB-448D-B716-7D319918387B}" type="presOf" srcId="{D6AF1EA9-452D-4896-8877-CC2B44272043}" destId="{8164ECFD-1237-4463-80BF-CB0691368319}" srcOrd="0" destOrd="0" presId="urn:microsoft.com/office/officeart/2005/8/layout/cycle2"/>
    <dgm:cxn modelId="{D0167388-582B-443F-9332-6BBA4E3A45BD}" srcId="{D6AF1EA9-452D-4896-8877-CC2B44272043}" destId="{C6F62077-3806-404E-A99E-8903A7628EEF}" srcOrd="0" destOrd="0" parTransId="{D80B4FD7-0583-4229-946A-5DB1AEAE3971}" sibTransId="{66196C9D-09DA-4853-9D9F-ACAA6AD63E57}"/>
    <dgm:cxn modelId="{CC07EB95-0D8E-4866-A6A3-5F0CAABF9864}" type="presOf" srcId="{C6F62077-3806-404E-A99E-8903A7628EEF}" destId="{D32138FB-82FF-4872-B2CE-0F1A3ABA780B}" srcOrd="0" destOrd="0" presId="urn:microsoft.com/office/officeart/2005/8/layout/cycle2"/>
    <dgm:cxn modelId="{D04750D5-0915-4160-AC95-372F7ECE7B74}" type="presParOf" srcId="{8164ECFD-1237-4463-80BF-CB0691368319}" destId="{D32138FB-82FF-4872-B2CE-0F1A3ABA780B}"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t>U &amp; P U. patel </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F98B3ED-F943-479B-85BA-8B5C5FB4DF72}" type="datetime1">
              <a:rPr lang="en-US" smtClean="0"/>
              <a:t>4/28/2020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9FD4B1-6617-48D0-AD55-47812E6E7CF5}" type="slidenum">
              <a:rPr lang="en-US" smtClean="0"/>
              <a:t>‹#›</a:t>
            </a:fld>
            <a:endParaRPr lang="en-US"/>
          </a:p>
        </p:txBody>
      </p:sp>
    </p:spTree>
    <p:extLst>
      <p:ext uri="{BB962C8B-B14F-4D97-AF65-F5344CB8AC3E}">
        <p14:creationId xmlns:p14="http://schemas.microsoft.com/office/powerpoint/2010/main" val="3313073099"/>
      </p:ext>
    </p:extLst>
  </p:cSld>
  <p:clrMap bg1="lt1" tx1="dk1" bg2="lt2" tx2="dk2" accent1="accent1" accent2="accent2" accent3="accent3" accent4="accent4" accent5="accent5" accent6="accent6" hlink="hlink" folHlink="folHlink"/>
  <p:hf ftr="0"/>
</p:handoutMaster>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gif>
</file>

<file path=ppt/media/image18.gif>
</file>

<file path=ppt/media/image2.jpg>
</file>

<file path=ppt/media/image3.png>
</file>

<file path=ppt/media/image4.jpeg>
</file>

<file path=ppt/media/image5.jpg>
</file>

<file path=ppt/media/image6.jpg>
</file>

<file path=ppt/media/image7.jp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a:t>U &amp; P U. patel </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827206-402B-4549-8397-0C552CA47244}" type="datetime1">
              <a:rPr lang="en-US" smtClean="0"/>
              <a:t>4/28/2020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474DD7-F8B2-4319-9C0B-0850059BAB5F}" type="slidenum">
              <a:rPr lang="en-US" smtClean="0"/>
              <a:t>‹#›</a:t>
            </a:fld>
            <a:endParaRPr lang="en-US"/>
          </a:p>
        </p:txBody>
      </p:sp>
    </p:spTree>
    <p:extLst>
      <p:ext uri="{BB962C8B-B14F-4D97-AF65-F5344CB8AC3E}">
        <p14:creationId xmlns:p14="http://schemas.microsoft.com/office/powerpoint/2010/main" val="1857411696"/>
      </p:ext>
    </p:extLst>
  </p:cSld>
  <p:clrMap bg1="lt1" tx1="dk1" bg2="lt2" tx2="dk2" accent1="accent1" accent2="accent2" accent3="accent3" accent4="accent4" accent5="accent5" accent6="accent6" hlink="hlink" folHlink="folHlink"/>
  <p:hf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dirty="0"/>
              <a:t> It is very useful for multi-class classification.</a:t>
            </a:r>
          </a:p>
        </p:txBody>
      </p:sp>
      <p:sp>
        <p:nvSpPr>
          <p:cNvPr id="4" name="Header Placeholder 3"/>
          <p:cNvSpPr>
            <a:spLocks noGrp="1"/>
          </p:cNvSpPr>
          <p:nvPr>
            <p:ph type="hdr" sz="quarter" idx="10"/>
          </p:nvPr>
        </p:nvSpPr>
        <p:spPr/>
        <p:txBody>
          <a:bodyPr/>
          <a:lstStyle/>
          <a:p>
            <a:r>
              <a:rPr lang="en-US"/>
              <a:t>U &amp; P U. patel </a:t>
            </a:r>
          </a:p>
        </p:txBody>
      </p:sp>
      <p:sp>
        <p:nvSpPr>
          <p:cNvPr id="5" name="Date Placeholder 4"/>
          <p:cNvSpPr>
            <a:spLocks noGrp="1"/>
          </p:cNvSpPr>
          <p:nvPr>
            <p:ph type="dt" idx="11"/>
          </p:nvPr>
        </p:nvSpPr>
        <p:spPr/>
        <p:txBody>
          <a:bodyPr/>
          <a:lstStyle/>
          <a:p>
            <a:fld id="{15827206-402B-4549-8397-0C552CA47244}" type="datetime1">
              <a:rPr lang="en-US" smtClean="0"/>
              <a:t>4/28/2020</a:t>
            </a:fld>
            <a:endParaRPr lang="en-US"/>
          </a:p>
        </p:txBody>
      </p:sp>
      <p:sp>
        <p:nvSpPr>
          <p:cNvPr id="6" name="Slide Number Placeholder 5"/>
          <p:cNvSpPr>
            <a:spLocks noGrp="1"/>
          </p:cNvSpPr>
          <p:nvPr>
            <p:ph type="sldNum" sz="quarter" idx="12"/>
          </p:nvPr>
        </p:nvSpPr>
        <p:spPr/>
        <p:txBody>
          <a:bodyPr/>
          <a:lstStyle/>
          <a:p>
            <a:fld id="{76474DD7-F8B2-4319-9C0B-0850059BAB5F}" type="slidenum">
              <a:rPr lang="en-US" smtClean="0"/>
              <a:t>30</a:t>
            </a:fld>
            <a:endParaRPr lang="en-US"/>
          </a:p>
        </p:txBody>
      </p:sp>
    </p:spTree>
    <p:extLst>
      <p:ext uri="{BB962C8B-B14F-4D97-AF65-F5344CB8AC3E}">
        <p14:creationId xmlns:p14="http://schemas.microsoft.com/office/powerpoint/2010/main" val="3172260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2600" y="1619662"/>
            <a:ext cx="11264899" cy="2141199"/>
          </a:xfrm>
        </p:spPr>
        <p:txBody>
          <a:bodyPr anchor="t">
            <a:normAutofit/>
          </a:bodyPr>
          <a:lstStyle>
            <a:lvl1pPr algn="ctr">
              <a:defRPr sz="5000">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4267200" y="4219856"/>
            <a:ext cx="3670852" cy="1655762"/>
          </a:xfrm>
        </p:spPr>
        <p:txBody>
          <a:bodyPr>
            <a:normAutofit/>
          </a:bodyPr>
          <a:lstStyle>
            <a:lvl1pPr marL="0" indent="0" algn="ctr">
              <a:buNone/>
              <a:defRPr sz="2000">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userDrawn="1"/>
        </p:nvCxnSpPr>
        <p:spPr>
          <a:xfrm>
            <a:off x="457199" y="3990358"/>
            <a:ext cx="11290300"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userDrawn="1"/>
        </p:nvSpPr>
        <p:spPr>
          <a:xfrm>
            <a:off x="0" y="9507"/>
            <a:ext cx="12168389" cy="492443"/>
          </a:xfrm>
          <a:prstGeom prst="rect">
            <a:avLst/>
          </a:prstGeom>
          <a:noFill/>
        </p:spPr>
        <p:txBody>
          <a:bodyPr wrap="square" rtlCol="0">
            <a:spAutoFit/>
          </a:bodyPr>
          <a:lstStyle/>
          <a:p>
            <a:pPr algn="l"/>
            <a:r>
              <a:rPr lang="en-US" sz="2500" dirty="0">
                <a:latin typeface="Times New Roman" panose="02020603050405020304" pitchFamily="18" charset="0"/>
                <a:cs typeface="Times New Roman" panose="02020603050405020304" pitchFamily="18" charset="0"/>
              </a:rPr>
              <a:t>                          U &amp; P U. Patel</a:t>
            </a:r>
            <a:r>
              <a:rPr lang="en-US" sz="2500" baseline="0" dirty="0">
                <a:latin typeface="Times New Roman" panose="02020603050405020304" pitchFamily="18" charset="0"/>
                <a:cs typeface="Times New Roman" panose="02020603050405020304" pitchFamily="18" charset="0"/>
              </a:rPr>
              <a:t> Department of Computer Engineering</a:t>
            </a:r>
          </a:p>
        </p:txBody>
      </p:sp>
      <p:cxnSp>
        <p:nvCxnSpPr>
          <p:cNvPr id="14" name="Straight Connector 13"/>
          <p:cNvCxnSpPr/>
          <p:nvPr userDrawn="1"/>
        </p:nvCxnSpPr>
        <p:spPr>
          <a:xfrm>
            <a:off x="469900" y="1390164"/>
            <a:ext cx="11290300"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829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7" name="Straight Connector 6"/>
          <p:cNvCxnSpPr/>
          <p:nvPr userDrawn="1"/>
        </p:nvCxnSpPr>
        <p:spPr>
          <a:xfrm>
            <a:off x="469900" y="1602206"/>
            <a:ext cx="11290300"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591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9900" y="1352551"/>
            <a:ext cx="112903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469900" y="4589463"/>
            <a:ext cx="112903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7" name="Straight Connector 6"/>
          <p:cNvCxnSpPr/>
          <p:nvPr userDrawn="1"/>
        </p:nvCxnSpPr>
        <p:spPr>
          <a:xfrm>
            <a:off x="469900" y="4398414"/>
            <a:ext cx="11290300"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8463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69900" y="1691662"/>
            <a:ext cx="5533335" cy="47238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28522" y="1691660"/>
            <a:ext cx="5531678" cy="47238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19th February,2016</a:t>
            </a:r>
            <a:endParaRPr lang="en-US" dirty="0"/>
          </a:p>
        </p:txBody>
      </p:sp>
      <p:sp>
        <p:nvSpPr>
          <p:cNvPr id="6" name="Footer Placeholder 5"/>
          <p:cNvSpPr>
            <a:spLocks noGrp="1"/>
          </p:cNvSpPr>
          <p:nvPr>
            <p:ph type="ftr" sz="quarter" idx="11"/>
          </p:nvPr>
        </p:nvSpPr>
        <p:spPr/>
        <p:txBody>
          <a:bodyPr/>
          <a:lstStyle/>
          <a:p>
            <a:r>
              <a:rPr lang="en-US"/>
              <a:t>U &amp; P U. Patel Department of Computer Engineering, CSPIT, CHARUSAT</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0" name="Straight Connector 9"/>
          <p:cNvCxnSpPr/>
          <p:nvPr userDrawn="1"/>
        </p:nvCxnSpPr>
        <p:spPr>
          <a:xfrm>
            <a:off x="469900" y="1602206"/>
            <a:ext cx="11290300"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63661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69900" y="2621159"/>
            <a:ext cx="5533335" cy="3794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28522" y="2621159"/>
            <a:ext cx="5531678" cy="37943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19th February,2016</a:t>
            </a:r>
            <a:endParaRPr lang="en-US" dirty="0"/>
          </a:p>
        </p:txBody>
      </p:sp>
      <p:sp>
        <p:nvSpPr>
          <p:cNvPr id="6" name="Footer Placeholder 5"/>
          <p:cNvSpPr>
            <a:spLocks noGrp="1"/>
          </p:cNvSpPr>
          <p:nvPr>
            <p:ph type="ftr" sz="quarter" idx="11"/>
          </p:nvPr>
        </p:nvSpPr>
        <p:spPr/>
        <p:txBody>
          <a:bodyPr/>
          <a:lstStyle/>
          <a:p>
            <a:r>
              <a:rPr lang="en-US"/>
              <a:t>U &amp; P U. Patel Department of Computer Engineering, CSPIT, CHARUSAT</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9" name="Text Placeholder 2"/>
          <p:cNvSpPr>
            <a:spLocks noGrp="1"/>
          </p:cNvSpPr>
          <p:nvPr>
            <p:ph type="body" idx="13"/>
          </p:nvPr>
        </p:nvSpPr>
        <p:spPr>
          <a:xfrm>
            <a:off x="469900" y="1719605"/>
            <a:ext cx="5533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2"/>
          <p:cNvSpPr>
            <a:spLocks noGrp="1"/>
          </p:cNvSpPr>
          <p:nvPr>
            <p:ph type="body" idx="14"/>
          </p:nvPr>
        </p:nvSpPr>
        <p:spPr>
          <a:xfrm>
            <a:off x="6226865" y="1719604"/>
            <a:ext cx="5533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12" name="Straight Connector 11"/>
          <p:cNvCxnSpPr/>
          <p:nvPr userDrawn="1"/>
        </p:nvCxnSpPr>
        <p:spPr>
          <a:xfrm>
            <a:off x="469900" y="1602206"/>
            <a:ext cx="11290300"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1828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19th February,2016</a:t>
            </a:r>
            <a:endParaRPr lang="en-US" dirty="0"/>
          </a:p>
        </p:txBody>
      </p:sp>
      <p:sp>
        <p:nvSpPr>
          <p:cNvPr id="4" name="Footer Placeholder 3"/>
          <p:cNvSpPr>
            <a:spLocks noGrp="1"/>
          </p:cNvSpPr>
          <p:nvPr>
            <p:ph type="ftr" sz="quarter" idx="11"/>
          </p:nvPr>
        </p:nvSpPr>
        <p:spPr/>
        <p:txBody>
          <a:bodyPr/>
          <a:lstStyle/>
          <a:p>
            <a:r>
              <a:rPr lang="en-US"/>
              <a:t>U &amp; P U. Patel Department of Computer Engineering, CSPIT, CHARUSAT</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8" name="Straight Connector 7"/>
          <p:cNvCxnSpPr/>
          <p:nvPr userDrawn="1"/>
        </p:nvCxnSpPr>
        <p:spPr>
          <a:xfrm>
            <a:off x="469900" y="1602206"/>
            <a:ext cx="11290300"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5029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19th February,2016</a:t>
            </a:r>
            <a:endParaRPr lang="en-US" dirty="0"/>
          </a:p>
        </p:txBody>
      </p:sp>
      <p:sp>
        <p:nvSpPr>
          <p:cNvPr id="3" name="Footer Placeholder 2"/>
          <p:cNvSpPr>
            <a:spLocks noGrp="1"/>
          </p:cNvSpPr>
          <p:nvPr>
            <p:ph type="ftr" sz="quarter" idx="11"/>
          </p:nvPr>
        </p:nvSpPr>
        <p:spPr/>
        <p:txBody>
          <a:bodyPr/>
          <a:lstStyle/>
          <a:p>
            <a:r>
              <a:rPr lang="en-US"/>
              <a:t>U &amp; P U. Patel Department of Computer Engineering, CSPIT, CHARUSAT</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71586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9900" y="711200"/>
            <a:ext cx="11290300" cy="8810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69900" y="1703664"/>
            <a:ext cx="11290300" cy="45911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 y="6466782"/>
            <a:ext cx="2743200" cy="365125"/>
          </a:xfrm>
          <a:prstGeom prst="rect">
            <a:avLst/>
          </a:prstGeom>
        </p:spPr>
        <p:txBody>
          <a:bodyPr vert="horz" lIns="91440" tIns="45720" rIns="91440" bIns="45720" rtlCol="0" anchor="ctr"/>
          <a:lstStyle>
            <a:lvl1pPr algn="l">
              <a:defRPr sz="1400">
                <a:solidFill>
                  <a:schemeClr val="bg1"/>
                </a:solidFill>
              </a:defRPr>
            </a:lvl1pPr>
          </a:lstStyle>
          <a:p>
            <a:r>
              <a:rPr lang="en-US" dirty="0"/>
              <a:t>19th February,2016</a:t>
            </a:r>
          </a:p>
        </p:txBody>
      </p:sp>
      <p:sp>
        <p:nvSpPr>
          <p:cNvPr id="5" name="Footer Placeholder 4"/>
          <p:cNvSpPr>
            <a:spLocks noGrp="1"/>
          </p:cNvSpPr>
          <p:nvPr>
            <p:ph type="ftr" sz="quarter" idx="3"/>
          </p:nvPr>
        </p:nvSpPr>
        <p:spPr>
          <a:xfrm>
            <a:off x="2762250" y="6484244"/>
            <a:ext cx="6705599" cy="365125"/>
          </a:xfrm>
          <a:prstGeom prst="rect">
            <a:avLst/>
          </a:prstGeom>
        </p:spPr>
        <p:txBody>
          <a:bodyPr vert="horz" lIns="91440" tIns="45720" rIns="91440" bIns="45720" rtlCol="0" anchor="ctr"/>
          <a:lstStyle>
            <a:lvl1pPr algn="ctr">
              <a:defRPr sz="1400">
                <a:solidFill>
                  <a:schemeClr val="bg1"/>
                </a:solidFill>
              </a:defRPr>
            </a:lvl1pPr>
          </a:lstStyle>
          <a:p>
            <a:r>
              <a:rPr lang="en-US" dirty="0"/>
              <a:t>U &amp; P U. Patel Department of Computer Engineering, CSPIT, CHARUSAT</a:t>
            </a:r>
          </a:p>
        </p:txBody>
      </p:sp>
      <p:sp>
        <p:nvSpPr>
          <p:cNvPr id="6" name="Slide Number Placeholder 5"/>
          <p:cNvSpPr>
            <a:spLocks noGrp="1"/>
          </p:cNvSpPr>
          <p:nvPr>
            <p:ph type="sldNum" sz="quarter" idx="4"/>
          </p:nvPr>
        </p:nvSpPr>
        <p:spPr>
          <a:xfrm>
            <a:off x="9425189" y="6492975"/>
            <a:ext cx="2743200" cy="365125"/>
          </a:xfrm>
          <a:prstGeom prst="rect">
            <a:avLst/>
          </a:prstGeom>
        </p:spPr>
        <p:txBody>
          <a:bodyPr vert="horz" lIns="91440" tIns="45720" rIns="91440" bIns="45720" rtlCol="0" anchor="ctr"/>
          <a:lstStyle>
            <a:lvl1pPr algn="r">
              <a:defRPr sz="1400" b="1">
                <a:solidFill>
                  <a:schemeClr val="bg1"/>
                </a:solidFill>
              </a:defRPr>
            </a:lvl1pPr>
          </a:lstStyle>
          <a:p>
            <a:fld id="{D57F1E4F-1CFF-5643-939E-217C01CDF565}" type="slidenum">
              <a:rPr lang="en-US" smtClean="0"/>
              <a:pPr/>
              <a:t>‹#›</a:t>
            </a:fld>
            <a:endParaRPr lang="en-US" dirty="0"/>
          </a:p>
        </p:txBody>
      </p:sp>
      <p:pic>
        <p:nvPicPr>
          <p:cNvPr id="8" name="Picture 7" descr="http://nptel.ac.in/LocalChapter/Assets/college_logo/304_logo.jpg"/>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0" y="-6349"/>
            <a:ext cx="1298713" cy="66895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p:nvPr userDrawn="1"/>
        </p:nvPicPr>
        <p:blipFill>
          <a:blip r:embed="rId10">
            <a:extLst>
              <a:ext uri="{28A0092B-C50C-407E-A947-70E740481C1C}">
                <a14:useLocalDpi xmlns:a14="http://schemas.microsoft.com/office/drawing/2010/main" val="0"/>
              </a:ext>
            </a:extLst>
          </a:blip>
          <a:stretch>
            <a:fillRect/>
          </a:stretch>
        </p:blipFill>
        <p:spPr>
          <a:xfrm>
            <a:off x="9740362" y="53008"/>
            <a:ext cx="2398644" cy="546791"/>
          </a:xfrm>
          <a:prstGeom prst="rect">
            <a:avLst/>
          </a:prstGeom>
        </p:spPr>
      </p:pic>
      <p:pic>
        <p:nvPicPr>
          <p:cNvPr id="14" name="Picture 13"/>
          <p:cNvPicPr>
            <a:picLocks noChangeAspect="1"/>
          </p:cNvPicPr>
          <p:nvPr userDrawn="1"/>
        </p:nvPicPr>
        <p:blipFill>
          <a:blip r:embed="rId11"/>
          <a:stretch>
            <a:fillRect/>
          </a:stretch>
        </p:blipFill>
        <p:spPr>
          <a:xfrm>
            <a:off x="-18916" y="6466782"/>
            <a:ext cx="12201525" cy="400050"/>
          </a:xfrm>
          <a:prstGeom prst="rect">
            <a:avLst/>
          </a:prstGeom>
        </p:spPr>
      </p:pic>
    </p:spTree>
    <p:extLst>
      <p:ext uri="{BB962C8B-B14F-4D97-AF65-F5344CB8AC3E}">
        <p14:creationId xmlns:p14="http://schemas.microsoft.com/office/powerpoint/2010/main" val="4251854364"/>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3" r:id="rId5"/>
    <p:sldLayoutId id="2147483791" r:id="rId6"/>
    <p:sldLayoutId id="2147483792" r:id="rId7"/>
  </p:sldLayoutIdLst>
  <p:hf hdr="0"/>
  <p:txStyles>
    <p:titleStyle>
      <a:lvl1pPr algn="l" defTabSz="914400" rtl="0" eaLnBrk="1" latinLnBrk="0" hangingPunct="1">
        <a:lnSpc>
          <a:spcPct val="90000"/>
        </a:lnSpc>
        <a:spcBef>
          <a:spcPct val="0"/>
        </a:spcBef>
        <a:buNone/>
        <a:defRPr sz="40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8" Type="http://schemas.openxmlformats.org/officeDocument/2006/relationships/hyperlink" Target="https://machinelearningmastery.com/use-word-embedding-layers-deep-learning-keras/" TargetMode="External"/><Relationship Id="rId3" Type="http://schemas.openxmlformats.org/officeDocument/2006/relationships/hyperlink" Target="https://nlp.stanford.edu/sentiment/code.html" TargetMode="External"/><Relationship Id="rId7" Type="http://schemas.openxmlformats.org/officeDocument/2006/relationships/hyperlink" Target="https://devopedia.org/text-clustering" TargetMode="External"/><Relationship Id="rId2" Type="http://schemas.openxmlformats.org/officeDocument/2006/relationships/hyperlink" Target="https://www.kaggle.com/thoughtvector/customer-support-on-twitter" TargetMode="External"/><Relationship Id="rId1" Type="http://schemas.openxmlformats.org/officeDocument/2006/relationships/slideLayout" Target="../slideLayouts/slideLayout2.xml"/><Relationship Id="rId6" Type="http://schemas.openxmlformats.org/officeDocument/2006/relationships/hyperlink" Target="https://medium.com/nanonets/topic-modeling-with-lsa-psla-lda-and-lda2vec-555ff65b0b05" TargetMode="External"/><Relationship Id="rId5" Type="http://schemas.openxmlformats.org/officeDocument/2006/relationships/hyperlink" Target="https://paperswithcode.com/task/topic-models/latest" TargetMode="External"/><Relationship Id="rId4" Type="http://schemas.openxmlformats.org/officeDocument/2006/relationships/hyperlink" Target="https://monkeylearn.com/sentiment-analysis/" TargetMode="External"/><Relationship Id="rId9" Type="http://schemas.openxmlformats.org/officeDocument/2006/relationships/hyperlink" Target="https://towardsdatascience.com/sentiment-analysis-for-text-with-deep-learning-2f0a0c6472b5" TargetMode="Externa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normAutofit/>
          </a:bodyPr>
          <a:lstStyle/>
          <a:p>
            <a:r>
              <a:rPr lang="en-US" b="1" dirty="0"/>
              <a:t>“Twitter Sentiment Analysis and Topic Modelling”</a:t>
            </a:r>
          </a:p>
        </p:txBody>
      </p:sp>
      <p:sp>
        <p:nvSpPr>
          <p:cNvPr id="4" name="Date Placeholder 3"/>
          <p:cNvSpPr>
            <a:spLocks noGrp="1"/>
          </p:cNvSpPr>
          <p:nvPr>
            <p:ph type="dt" sz="half" idx="10"/>
          </p:nvPr>
        </p:nvSpPr>
        <p:spPr/>
        <p:txBody>
          <a:bodyPr/>
          <a:lstStyle/>
          <a:p>
            <a:r>
              <a:rPr lang="en-US" dirty="0"/>
              <a:t>4</a:t>
            </a:r>
            <a:r>
              <a:rPr lang="en-US" baseline="30000" dirty="0"/>
              <a:t>th</a:t>
            </a:r>
            <a:r>
              <a:rPr lang="en-US" dirty="0"/>
              <a:t> April, 2020</a:t>
            </a:r>
          </a:p>
        </p:txBody>
      </p:sp>
      <p:sp>
        <p:nvSpPr>
          <p:cNvPr id="6" name="Slide Number Placeholder 5"/>
          <p:cNvSpPr>
            <a:spLocks noGrp="1"/>
          </p:cNvSpPr>
          <p:nvPr>
            <p:ph type="sldNum" sz="quarter" idx="12"/>
          </p:nvPr>
        </p:nvSpPr>
        <p:spPr/>
        <p:txBody>
          <a:bodyPr/>
          <a:lstStyle/>
          <a:p>
            <a:fld id="{D57F1E4F-1CFF-5643-939E-217C01CDF565}" type="slidenum">
              <a:rPr lang="en-US" smtClean="0"/>
              <a:pPr/>
              <a:t>1</a:t>
            </a:fld>
            <a:endParaRPr lang="en-US" dirty="0"/>
          </a:p>
        </p:txBody>
      </p:sp>
      <p:sp>
        <p:nvSpPr>
          <p:cNvPr id="7" name="Subtitle 2"/>
          <p:cNvSpPr txBox="1">
            <a:spLocks/>
          </p:cNvSpPr>
          <p:nvPr/>
        </p:nvSpPr>
        <p:spPr>
          <a:xfrm>
            <a:off x="596347" y="4219856"/>
            <a:ext cx="4058779"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b="1" dirty="0">
                <a:solidFill>
                  <a:srgbClr val="0070C0"/>
                </a:solidFill>
                <a:latin typeface="Arial" panose="020B0604020202020204" pitchFamily="34" charset="0"/>
                <a:cs typeface="Arial" panose="020B0604020202020204" pitchFamily="34" charset="0"/>
              </a:rPr>
              <a:t>Internal Guide/External Guide:</a:t>
            </a:r>
          </a:p>
          <a:p>
            <a:pPr algn="l"/>
            <a:r>
              <a:rPr lang="en-US" dirty="0" err="1">
                <a:latin typeface="Arial" panose="020B0604020202020204" pitchFamily="34" charset="0"/>
                <a:cs typeface="Arial" panose="020B0604020202020204" pitchFamily="34" charset="0"/>
              </a:rPr>
              <a:t>Assi</a:t>
            </a:r>
            <a:r>
              <a:rPr lang="en-US" dirty="0">
                <a:latin typeface="Arial" panose="020B0604020202020204" pitchFamily="34" charset="0"/>
                <a:cs typeface="Arial" panose="020B0604020202020204" pitchFamily="34" charset="0"/>
              </a:rPr>
              <a:t>. Prof. </a:t>
            </a:r>
            <a:r>
              <a:rPr lang="en-US" dirty="0" err="1">
                <a:latin typeface="Arial" panose="020B0604020202020204" pitchFamily="34" charset="0"/>
                <a:cs typeface="Arial" panose="020B0604020202020204" pitchFamily="34" charset="0"/>
              </a:rPr>
              <a:t>Mrugendra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Rahevar</a:t>
            </a:r>
            <a:endParaRPr lang="en-US" dirty="0">
              <a:latin typeface="Arial" panose="020B0604020202020204" pitchFamily="34" charset="0"/>
              <a:cs typeface="Arial" panose="020B0604020202020204" pitchFamily="34" charset="0"/>
            </a:endParaRPr>
          </a:p>
        </p:txBody>
      </p:sp>
      <p:sp>
        <p:nvSpPr>
          <p:cNvPr id="8" name="Subtitle 2"/>
          <p:cNvSpPr txBox="1">
            <a:spLocks/>
          </p:cNvSpPr>
          <p:nvPr/>
        </p:nvSpPr>
        <p:spPr>
          <a:xfrm>
            <a:off x="7481456" y="4219856"/>
            <a:ext cx="4127448"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Arial" panose="020B0604020202020204" pitchFamily="34"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Arial" panose="020B0604020202020204" pitchFamily="34"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b="1" dirty="0">
                <a:solidFill>
                  <a:srgbClr val="0070C0"/>
                </a:solidFill>
                <a:latin typeface="Arial" panose="020B0604020202020204" pitchFamily="34" charset="0"/>
                <a:cs typeface="Arial" panose="020B0604020202020204" pitchFamily="34" charset="0"/>
              </a:rPr>
              <a:t>Prepared by:</a:t>
            </a:r>
          </a:p>
          <a:p>
            <a:pPr algn="r"/>
            <a:r>
              <a:rPr lang="en-US" dirty="0">
                <a:latin typeface="Arial" panose="020B0604020202020204" pitchFamily="34" charset="0"/>
                <a:cs typeface="Arial" panose="020B0604020202020204" pitchFamily="34" charset="0"/>
              </a:rPr>
              <a:t>Patel Neel (16CE077)</a:t>
            </a:r>
          </a:p>
          <a:p>
            <a:pPr algn="r"/>
            <a:r>
              <a:rPr lang="en-US" dirty="0">
                <a:latin typeface="Arial" panose="020B0604020202020204" pitchFamily="34" charset="0"/>
                <a:cs typeface="Arial" panose="020B0604020202020204" pitchFamily="34" charset="0"/>
              </a:rPr>
              <a:t>Patel </a:t>
            </a:r>
            <a:r>
              <a:rPr lang="en-US" dirty="0" err="1">
                <a:latin typeface="Arial" panose="020B0604020202020204" pitchFamily="34" charset="0"/>
                <a:cs typeface="Arial" panose="020B0604020202020204" pitchFamily="34" charset="0"/>
              </a:rPr>
              <a:t>Pathik</a:t>
            </a:r>
            <a:r>
              <a:rPr lang="en-US" dirty="0">
                <a:latin typeface="Arial" panose="020B0604020202020204" pitchFamily="34" charset="0"/>
                <a:cs typeface="Arial" panose="020B0604020202020204" pitchFamily="34" charset="0"/>
              </a:rPr>
              <a:t> (16CE080)</a:t>
            </a:r>
          </a:p>
          <a:p>
            <a:pPr algn="r"/>
            <a:r>
              <a:rPr lang="en-US" dirty="0">
                <a:latin typeface="Arial" panose="020B0604020202020204" pitchFamily="34" charset="0"/>
                <a:cs typeface="Arial" panose="020B0604020202020204" pitchFamily="34" charset="0"/>
              </a:rPr>
              <a:t>Patel Ravi (16CE085)</a:t>
            </a:r>
          </a:p>
          <a:p>
            <a:pPr algn="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4132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1000" fill="hold"/>
                                        <p:tgtEl>
                                          <p:spTgt spid="7"/>
                                        </p:tgtEl>
                                        <p:attrNameLst>
                                          <p:attrName>ppt_w</p:attrName>
                                        </p:attrNameLst>
                                      </p:cBhvr>
                                      <p:tavLst>
                                        <p:tav tm="0">
                                          <p:val>
                                            <p:strVal val="#ppt_w*0.70"/>
                                          </p:val>
                                        </p:tav>
                                        <p:tav tm="100000">
                                          <p:val>
                                            <p:strVal val="#ppt_w"/>
                                          </p:val>
                                        </p:tav>
                                      </p:tavLst>
                                    </p:anim>
                                    <p:anim calcmode="lin" valueType="num">
                                      <p:cBhvr>
                                        <p:cTn id="15" dur="1000" fill="hold"/>
                                        <p:tgtEl>
                                          <p:spTgt spid="7"/>
                                        </p:tgtEl>
                                        <p:attrNameLst>
                                          <p:attrName>ppt_h</p:attrName>
                                        </p:attrNameLst>
                                      </p:cBhvr>
                                      <p:tavLst>
                                        <p:tav tm="0">
                                          <p:val>
                                            <p:strVal val="#ppt_h"/>
                                          </p:val>
                                        </p:tav>
                                        <p:tav tm="100000">
                                          <p:val>
                                            <p:strVal val="#ppt_h"/>
                                          </p:val>
                                        </p:tav>
                                      </p:tavLst>
                                    </p:anim>
                                    <p:animEffect transition="in" filter="fade">
                                      <p:cBhvr>
                                        <p:cTn id="16" dur="10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55"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1000" fill="hold"/>
                                        <p:tgtEl>
                                          <p:spTgt spid="8"/>
                                        </p:tgtEl>
                                        <p:attrNameLst>
                                          <p:attrName>ppt_w</p:attrName>
                                        </p:attrNameLst>
                                      </p:cBhvr>
                                      <p:tavLst>
                                        <p:tav tm="0">
                                          <p:val>
                                            <p:strVal val="#ppt_w*0.70"/>
                                          </p:val>
                                        </p:tav>
                                        <p:tav tm="100000">
                                          <p:val>
                                            <p:strVal val="#ppt_w"/>
                                          </p:val>
                                        </p:tav>
                                      </p:tavLst>
                                    </p:anim>
                                    <p:anim calcmode="lin" valueType="num">
                                      <p:cBhvr>
                                        <p:cTn id="22" dur="1000" fill="hold"/>
                                        <p:tgtEl>
                                          <p:spTgt spid="8"/>
                                        </p:tgtEl>
                                        <p:attrNameLst>
                                          <p:attrName>ppt_h</p:attrName>
                                        </p:attrNameLst>
                                      </p:cBhvr>
                                      <p:tavLst>
                                        <p:tav tm="0">
                                          <p:val>
                                            <p:strVal val="#ppt_h"/>
                                          </p:val>
                                        </p:tav>
                                        <p:tav tm="100000">
                                          <p:val>
                                            <p:strVal val="#ppt_h"/>
                                          </p:val>
                                        </p:tav>
                                      </p:tavLst>
                                    </p:anim>
                                    <p:animEffect transition="in" filter="fade">
                                      <p:cBhvr>
                                        <p:cTn id="23"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Roles of Individuals</a:t>
            </a:r>
          </a:p>
        </p:txBody>
      </p:sp>
      <p:sp>
        <p:nvSpPr>
          <p:cNvPr id="4" name="Date Placeholder 3"/>
          <p:cNvSpPr>
            <a:spLocks noGrp="1"/>
          </p:cNvSpPr>
          <p:nvPr>
            <p:ph type="dt" sz="half" idx="10"/>
          </p:nvPr>
        </p:nvSpPr>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10</a:t>
            </a:fld>
            <a:endParaRPr lang="en-US" dirty="0"/>
          </a:p>
        </p:txBody>
      </p:sp>
      <p:graphicFrame>
        <p:nvGraphicFramePr>
          <p:cNvPr id="9" name="Table 8"/>
          <p:cNvGraphicFramePr>
            <a:graphicFrameLocks noGrp="1"/>
          </p:cNvGraphicFramePr>
          <p:nvPr>
            <p:extLst>
              <p:ext uri="{D42A27DB-BD31-4B8C-83A1-F6EECF244321}">
                <p14:modId xmlns:p14="http://schemas.microsoft.com/office/powerpoint/2010/main" val="1628798155"/>
              </p:ext>
            </p:extLst>
          </p:nvPr>
        </p:nvGraphicFramePr>
        <p:xfrm>
          <a:off x="985836" y="2157413"/>
          <a:ext cx="10444164" cy="3100386"/>
        </p:xfrm>
        <a:graphic>
          <a:graphicData uri="http://schemas.openxmlformats.org/drawingml/2006/table">
            <a:tbl>
              <a:tblPr firstRow="1" firstCol="1" bandRow="1">
                <a:tableStyleId>{327F97BB-C833-4FB7-BDE5-3F7075034690}</a:tableStyleId>
              </a:tblPr>
              <a:tblGrid>
                <a:gridCol w="5222082">
                  <a:extLst>
                    <a:ext uri="{9D8B030D-6E8A-4147-A177-3AD203B41FA5}">
                      <a16:colId xmlns:a16="http://schemas.microsoft.com/office/drawing/2014/main" xmlns="" val="20000"/>
                    </a:ext>
                  </a:extLst>
                </a:gridCol>
                <a:gridCol w="5222082">
                  <a:extLst>
                    <a:ext uri="{9D8B030D-6E8A-4147-A177-3AD203B41FA5}">
                      <a16:colId xmlns:a16="http://schemas.microsoft.com/office/drawing/2014/main" xmlns="" val="20001"/>
                    </a:ext>
                  </a:extLst>
                </a:gridCol>
              </a:tblGrid>
              <a:tr h="1033462">
                <a:tc>
                  <a:txBody>
                    <a:bodyPr/>
                    <a:lstStyle/>
                    <a:p>
                      <a:pPr marL="0" marR="0" algn="ctr">
                        <a:lnSpc>
                          <a:spcPct val="107000"/>
                        </a:lnSpc>
                        <a:spcBef>
                          <a:spcPts val="0"/>
                        </a:spcBef>
                        <a:spcAft>
                          <a:spcPts val="0"/>
                        </a:spcAft>
                      </a:pPr>
                      <a:r>
                        <a:rPr lang="en-IN" sz="2000" dirty="0">
                          <a:effectLst/>
                          <a:latin typeface="Arial" panose="020B0604020202020204" pitchFamily="34" charset="0"/>
                          <a:cs typeface="Arial" panose="020B0604020202020204" pitchFamily="34" charset="0"/>
                        </a:rPr>
                        <a:t>Patel Neel (16CE077)</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IN" sz="2000" b="0" dirty="0">
                          <a:effectLst/>
                          <a:latin typeface="Arial" panose="020B0604020202020204" pitchFamily="34" charset="0"/>
                          <a:cs typeface="Arial" panose="020B0604020202020204" pitchFamily="34" charset="0"/>
                        </a:rPr>
                        <a:t>Sentiment Analysis, Data Pre-processing</a:t>
                      </a:r>
                      <a:endParaRPr lang="en-US" sz="1800" b="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0000"/>
                  </a:ext>
                </a:extLst>
              </a:tr>
              <a:tr h="1033462">
                <a:tc>
                  <a:txBody>
                    <a:bodyPr/>
                    <a:lstStyle/>
                    <a:p>
                      <a:pPr marL="0" marR="0" algn="ctr">
                        <a:lnSpc>
                          <a:spcPct val="107000"/>
                        </a:lnSpc>
                        <a:spcBef>
                          <a:spcPts val="0"/>
                        </a:spcBef>
                        <a:spcAft>
                          <a:spcPts val="0"/>
                        </a:spcAft>
                      </a:pPr>
                      <a:r>
                        <a:rPr lang="en-IN" sz="2000" dirty="0">
                          <a:effectLst/>
                          <a:latin typeface="Arial" panose="020B0604020202020204" pitchFamily="34" charset="0"/>
                          <a:cs typeface="Arial" panose="020B0604020202020204" pitchFamily="34" charset="0"/>
                        </a:rPr>
                        <a:t>Patel Pathik (16CE080)</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IN" sz="2000" dirty="0">
                          <a:effectLst/>
                          <a:latin typeface="Arial" panose="020B0604020202020204" pitchFamily="34" charset="0"/>
                          <a:cs typeface="Arial" panose="020B0604020202020204" pitchFamily="34" charset="0"/>
                        </a:rPr>
                        <a:t>Topical Modelling, Data Visualization</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0001"/>
                  </a:ext>
                </a:extLst>
              </a:tr>
              <a:tr h="1033462">
                <a:tc>
                  <a:txBody>
                    <a:bodyPr/>
                    <a:lstStyle/>
                    <a:p>
                      <a:pPr marL="0" marR="0" algn="ctr">
                        <a:lnSpc>
                          <a:spcPct val="107000"/>
                        </a:lnSpc>
                        <a:spcBef>
                          <a:spcPts val="0"/>
                        </a:spcBef>
                        <a:spcAft>
                          <a:spcPts val="0"/>
                        </a:spcAft>
                      </a:pPr>
                      <a:r>
                        <a:rPr lang="en-IN" sz="2000">
                          <a:effectLst/>
                          <a:latin typeface="Arial" panose="020B0604020202020204" pitchFamily="34" charset="0"/>
                          <a:cs typeface="Arial" panose="020B0604020202020204" pitchFamily="34" charset="0"/>
                        </a:rPr>
                        <a:t>Patel Ravi (16CE085)</a:t>
                      </a:r>
                      <a:endParaRPr lang="en-US" sz="180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0" algn="ctr">
                        <a:lnSpc>
                          <a:spcPct val="107000"/>
                        </a:lnSpc>
                        <a:spcBef>
                          <a:spcPts val="0"/>
                        </a:spcBef>
                        <a:spcAft>
                          <a:spcPts val="0"/>
                        </a:spcAft>
                      </a:pPr>
                      <a:r>
                        <a:rPr lang="en-IN" sz="2000" dirty="0">
                          <a:effectLst/>
                          <a:latin typeface="Arial" panose="020B0604020202020204" pitchFamily="34" charset="0"/>
                          <a:cs typeface="Arial" panose="020B0604020202020204" pitchFamily="34" charset="0"/>
                        </a:rPr>
                        <a:t>Topical Modelling, GUI  (Flask)</a:t>
                      </a:r>
                      <a:endParaRPr lang="en-US" sz="1800" dirty="0">
                        <a:effectLst/>
                        <a:latin typeface="Arial" panose="020B060402020202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243766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Software &amp; Hardware Requirement</a:t>
            </a:r>
          </a:p>
        </p:txBody>
      </p:sp>
      <p:sp>
        <p:nvSpPr>
          <p:cNvPr id="4" name="Date Placeholder 3"/>
          <p:cNvSpPr>
            <a:spLocks noGrp="1"/>
          </p:cNvSpPr>
          <p:nvPr>
            <p:ph type="dt" sz="half" idx="10"/>
          </p:nvPr>
        </p:nvSpPr>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11</a:t>
            </a:fld>
            <a:endParaRPr lang="en-US" dirty="0"/>
          </a:p>
        </p:txBody>
      </p:sp>
      <p:sp>
        <p:nvSpPr>
          <p:cNvPr id="8" name="TextBox 7"/>
          <p:cNvSpPr txBox="1"/>
          <p:nvPr/>
        </p:nvSpPr>
        <p:spPr>
          <a:xfrm>
            <a:off x="921257" y="1825637"/>
            <a:ext cx="10387584" cy="4154984"/>
          </a:xfrm>
          <a:prstGeom prst="rect">
            <a:avLst/>
          </a:prstGeom>
          <a:noFill/>
        </p:spPr>
        <p:txBody>
          <a:bodyPr wrap="square" rtlCol="0">
            <a:spAutoFit/>
          </a:bodyPr>
          <a:lstStyle/>
          <a:p>
            <a:r>
              <a:rPr lang="en-IN" sz="2400" b="1" dirty="0">
                <a:latin typeface="Arial" panose="020B0604020202020204" pitchFamily="34" charset="0"/>
                <a:cs typeface="Arial" panose="020B0604020202020204" pitchFamily="34" charset="0"/>
              </a:rPr>
              <a:t>Hardware Requirement  </a:t>
            </a:r>
          </a:p>
          <a:p>
            <a:r>
              <a:rPr lang="en-IN" sz="2400" dirty="0">
                <a:latin typeface="Arial" panose="020B0604020202020204" pitchFamily="34" charset="0"/>
                <a:cs typeface="Arial" panose="020B0604020202020204" pitchFamily="34" charset="0"/>
              </a:rPr>
              <a:t>•	RAM : 16 GB</a:t>
            </a:r>
          </a:p>
          <a:p>
            <a:r>
              <a:rPr lang="en-IN" sz="2400" dirty="0">
                <a:latin typeface="Arial" panose="020B0604020202020204" pitchFamily="34" charset="0"/>
                <a:cs typeface="Arial" panose="020B0604020202020204" pitchFamily="34" charset="0"/>
              </a:rPr>
              <a:t>•	Processor : Intel i5</a:t>
            </a:r>
          </a:p>
          <a:p>
            <a:r>
              <a:rPr lang="en-IN" sz="2400" dirty="0">
                <a:latin typeface="Arial" panose="020B0604020202020204" pitchFamily="34" charset="0"/>
                <a:cs typeface="Arial" panose="020B0604020202020204" pitchFamily="34" charset="0"/>
              </a:rPr>
              <a:t>•	Speed : 2.5 GHz</a:t>
            </a:r>
          </a:p>
          <a:p>
            <a:endParaRPr lang="en-IN" sz="2400" dirty="0">
              <a:latin typeface="Arial" panose="020B0604020202020204" pitchFamily="34" charset="0"/>
              <a:cs typeface="Arial" panose="020B0604020202020204" pitchFamily="34" charset="0"/>
            </a:endParaRPr>
          </a:p>
          <a:p>
            <a:r>
              <a:rPr lang="en-IN" sz="2400" b="1" dirty="0">
                <a:latin typeface="Arial" panose="020B0604020202020204" pitchFamily="34" charset="0"/>
                <a:cs typeface="Arial" panose="020B0604020202020204" pitchFamily="34" charset="0"/>
              </a:rPr>
              <a:t>Software Requirement</a:t>
            </a:r>
          </a:p>
          <a:p>
            <a:r>
              <a:rPr lang="en-IN" sz="2400" dirty="0">
                <a:latin typeface="Arial" panose="020B0604020202020204" pitchFamily="34" charset="0"/>
                <a:cs typeface="Arial" panose="020B0604020202020204" pitchFamily="34" charset="0"/>
              </a:rPr>
              <a:t>•	Operating System : Windows 10</a:t>
            </a:r>
          </a:p>
          <a:p>
            <a:r>
              <a:rPr lang="en-IN" sz="2400" dirty="0">
                <a:latin typeface="Arial" panose="020B0604020202020204" pitchFamily="34" charset="0"/>
                <a:cs typeface="Arial" panose="020B0604020202020204" pitchFamily="34" charset="0"/>
              </a:rPr>
              <a:t>•	Coding Language : Python</a:t>
            </a:r>
          </a:p>
          <a:p>
            <a:r>
              <a:rPr lang="en-IN" sz="2400" dirty="0">
                <a:latin typeface="Arial" panose="020B0604020202020204" pitchFamily="34" charset="0"/>
                <a:cs typeface="Arial" panose="020B0604020202020204" pitchFamily="34" charset="0"/>
              </a:rPr>
              <a:t>•	Frameworks : Bootstrap, Flask</a:t>
            </a:r>
          </a:p>
          <a:p>
            <a:r>
              <a:rPr lang="en-IN" sz="2400" dirty="0">
                <a:latin typeface="Arial" panose="020B0604020202020204" pitchFamily="34" charset="0"/>
                <a:cs typeface="Arial" panose="020B0604020202020204" pitchFamily="34" charset="0"/>
              </a:rPr>
              <a:t>•	API : Twitter API</a:t>
            </a:r>
          </a:p>
          <a:p>
            <a:r>
              <a:rPr lang="en-IN" sz="2400" dirty="0">
                <a:latin typeface="Arial" panose="020B0604020202020204" pitchFamily="34" charset="0"/>
                <a:cs typeface="Arial" panose="020B0604020202020204" pitchFamily="34" charset="0"/>
              </a:rPr>
              <a:t>•	Libraries : NLTK, </a:t>
            </a:r>
            <a:r>
              <a:rPr lang="en-IN" sz="2400" dirty="0" err="1">
                <a:latin typeface="Arial" panose="020B0604020202020204" pitchFamily="34" charset="0"/>
                <a:cs typeface="Arial" panose="020B0604020202020204" pitchFamily="34" charset="0"/>
              </a:rPr>
              <a:t>Tensorflow</a:t>
            </a:r>
            <a:r>
              <a:rPr lang="en-IN" sz="2400" dirty="0">
                <a:latin typeface="Arial" panose="020B0604020202020204" pitchFamily="34" charset="0"/>
                <a:cs typeface="Arial" panose="020B0604020202020204" pitchFamily="34" charset="0"/>
              </a:rPr>
              <a:t>, </a:t>
            </a:r>
            <a:r>
              <a:rPr lang="en-IN" sz="2400" dirty="0" err="1">
                <a:latin typeface="Arial" panose="020B0604020202020204" pitchFamily="34" charset="0"/>
                <a:cs typeface="Arial" panose="020B0604020202020204" pitchFamily="34" charset="0"/>
              </a:rPr>
              <a:t>Keras</a:t>
            </a:r>
            <a:r>
              <a:rPr lang="en-IN" sz="2400" dirty="0">
                <a:latin typeface="Arial" panose="020B0604020202020204" pitchFamily="34" charset="0"/>
                <a:cs typeface="Arial" panose="020B0604020202020204" pitchFamily="34" charset="0"/>
              </a:rPr>
              <a:t>, </a:t>
            </a:r>
            <a:r>
              <a:rPr lang="en-IN" sz="2400" dirty="0" err="1">
                <a:latin typeface="Arial" panose="020B0604020202020204" pitchFamily="34" charset="0"/>
                <a:cs typeface="Arial" panose="020B0604020202020204" pitchFamily="34" charset="0"/>
              </a:rPr>
              <a:t>Gensim</a:t>
            </a:r>
            <a:r>
              <a:rPr lang="en-IN" sz="2400" dirty="0">
                <a:latin typeface="Arial" panose="020B0604020202020204" pitchFamily="34" charset="0"/>
                <a:cs typeface="Arial" panose="020B0604020202020204" pitchFamily="34" charset="0"/>
              </a:rPr>
              <a:t>, </a:t>
            </a:r>
            <a:r>
              <a:rPr lang="en-IN" sz="2400" dirty="0" err="1">
                <a:latin typeface="Arial" panose="020B0604020202020204" pitchFamily="34" charset="0"/>
                <a:cs typeface="Arial" panose="020B0604020202020204" pitchFamily="34" charset="0"/>
              </a:rPr>
              <a:t>Sklearn</a:t>
            </a:r>
            <a:endParaRPr lang="en-IN"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19536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Functional Requirement</a:t>
            </a:r>
          </a:p>
        </p:txBody>
      </p:sp>
      <p:sp>
        <p:nvSpPr>
          <p:cNvPr id="3" name="Content Placeholder 2"/>
          <p:cNvSpPr>
            <a:spLocks noGrp="1"/>
          </p:cNvSpPr>
          <p:nvPr>
            <p:ph idx="1"/>
          </p:nvPr>
        </p:nvSpPr>
        <p:spPr/>
        <p:txBody>
          <a:bodyPr>
            <a:normAutofit/>
          </a:bodyPr>
          <a:lstStyle/>
          <a:p>
            <a:pPr algn="just"/>
            <a:r>
              <a:rPr lang="en-US" sz="2400" dirty="0"/>
              <a:t>System should be able to process live tweets and should be able to analyze data and classify each tweets polarity.</a:t>
            </a:r>
          </a:p>
          <a:p>
            <a:pPr algn="just"/>
            <a:r>
              <a:rPr lang="en-US" sz="2400" dirty="0"/>
              <a:t>System should be able to fetch live tweets on the basis of hashtags, Geo-location, key word etc. and should be able to store it in file.</a:t>
            </a:r>
          </a:p>
          <a:p>
            <a:pPr algn="just"/>
            <a:r>
              <a:rPr lang="en-US" sz="2400" dirty="0"/>
              <a:t>System should be able to use stored data to perform Topical Modelling on that.</a:t>
            </a:r>
          </a:p>
          <a:p>
            <a:endParaRPr lang="en-IN" dirty="0"/>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1499608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anim calcmode="lin" valueType="num">
                                      <p:cBhvr>
                                        <p:cTn id="16"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7" dur="900" decel="100000" fill="hold"/>
                                        <p:tgtEl>
                                          <p:spTgt spid="3">
                                            <p:txEl>
                                              <p:pRg st="1" end="1"/>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3">
                                            <p:txEl>
                                              <p:pRg st="1" end="1"/>
                                            </p:txEl>
                                          </p:spTgt>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1000"/>
                                        <p:tgtEl>
                                          <p:spTgt spid="3">
                                            <p:txEl>
                                              <p:pRg st="2" end="2"/>
                                            </p:txEl>
                                          </p:spTgt>
                                        </p:tgtEl>
                                      </p:cBhvr>
                                    </p:animEffect>
                                    <p:anim calcmode="lin" valueType="num">
                                      <p:cBhvr>
                                        <p:cTn id="24"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5" dur="900" decel="100000" fill="hold"/>
                                        <p:tgtEl>
                                          <p:spTgt spid="3">
                                            <p:txEl>
                                              <p:pRg st="2" end="2"/>
                                            </p:txEl>
                                          </p:spTgt>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3">
                                            <p:txEl>
                                              <p:pRg st="2" end="2"/>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Non-functional Requirement</a:t>
            </a:r>
          </a:p>
        </p:txBody>
      </p:sp>
      <p:sp>
        <p:nvSpPr>
          <p:cNvPr id="3" name="Content Placeholder 2"/>
          <p:cNvSpPr>
            <a:spLocks noGrp="1"/>
          </p:cNvSpPr>
          <p:nvPr>
            <p:ph idx="1"/>
          </p:nvPr>
        </p:nvSpPr>
        <p:spPr/>
        <p:txBody>
          <a:bodyPr>
            <a:noAutofit/>
          </a:bodyPr>
          <a:lstStyle/>
          <a:p>
            <a:pPr algn="just"/>
            <a:r>
              <a:rPr lang="en-US" sz="2400" dirty="0"/>
              <a:t>User friendly and attractive GUI.</a:t>
            </a:r>
          </a:p>
          <a:p>
            <a:pPr algn="just"/>
            <a:r>
              <a:rPr lang="en-US" sz="2400" dirty="0"/>
              <a:t>System should provide better accuracy.</a:t>
            </a:r>
          </a:p>
          <a:p>
            <a:pPr algn="just"/>
            <a:r>
              <a:rPr lang="en-US" sz="2400" dirty="0"/>
              <a:t>To perform with efficient throughput and response time.</a:t>
            </a:r>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910583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anim calcmode="lin" valueType="num">
                                      <p:cBhvr>
                                        <p:cTn id="16"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7" dur="900" decel="100000" fill="hold"/>
                                        <p:tgtEl>
                                          <p:spTgt spid="3">
                                            <p:txEl>
                                              <p:pRg st="1" end="1"/>
                                            </p:txEl>
                                          </p:spTgt>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3">
                                            <p:txEl>
                                              <p:pRg st="1" end="1"/>
                                            </p:txEl>
                                          </p:spTgt>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fade">
                                      <p:cBhvr>
                                        <p:cTn id="23" dur="1000"/>
                                        <p:tgtEl>
                                          <p:spTgt spid="3">
                                            <p:txEl>
                                              <p:pRg st="2" end="2"/>
                                            </p:txEl>
                                          </p:spTgt>
                                        </p:tgtEl>
                                      </p:cBhvr>
                                    </p:animEffect>
                                    <p:anim calcmode="lin" valueType="num">
                                      <p:cBhvr>
                                        <p:cTn id="24"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5" dur="900" decel="100000" fill="hold"/>
                                        <p:tgtEl>
                                          <p:spTgt spid="3">
                                            <p:txEl>
                                              <p:pRg st="2" end="2"/>
                                            </p:txEl>
                                          </p:spTgt>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3">
                                            <p:txEl>
                                              <p:pRg st="2" end="2"/>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Flow diagram of </a:t>
            </a:r>
            <a:r>
              <a:rPr lang="en-US" dirty="0" smtClean="0"/>
              <a:t>Topic Modelling</a:t>
            </a:r>
            <a:endParaRPr lang="en-US" dirty="0"/>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14</a:t>
            </a:fld>
            <a:endParaRPr lang="en-US" dirty="0"/>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30304306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19th February,2016</a:t>
            </a:r>
            <a:endParaRPr lang="en-US" dirty="0"/>
          </a:p>
        </p:txBody>
      </p:sp>
      <p:sp>
        <p:nvSpPr>
          <p:cNvPr id="3" name="Footer Placeholder 2"/>
          <p:cNvSpPr>
            <a:spLocks noGrp="1"/>
          </p:cNvSpPr>
          <p:nvPr>
            <p:ph type="ftr" sz="quarter" idx="11"/>
          </p:nvPr>
        </p:nvSpPr>
        <p:spPr/>
        <p:txBody>
          <a:bodyPr/>
          <a:lstStyle/>
          <a:p>
            <a:r>
              <a:rPr lang="en-US"/>
              <a:t>U &amp; P U. Patel Department of Computer Engineering, CSPIT, CHARUSAT</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15</a:t>
            </a:fld>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0291" y="0"/>
            <a:ext cx="4423794" cy="6466782"/>
          </a:xfrm>
          <a:prstGeom prst="rect">
            <a:avLst/>
          </a:prstGeom>
        </p:spPr>
      </p:pic>
    </p:spTree>
    <p:extLst>
      <p:ext uri="{BB962C8B-B14F-4D97-AF65-F5344CB8AC3E}">
        <p14:creationId xmlns:p14="http://schemas.microsoft.com/office/powerpoint/2010/main" val="11169411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diagram of Topic Modelling</a:t>
            </a:r>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16</a:t>
            </a:fld>
            <a:endParaRPr lang="en-US" dirty="0"/>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1326134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19th February,2016</a:t>
            </a:r>
            <a:endParaRPr lang="en-US" dirty="0"/>
          </a:p>
        </p:txBody>
      </p:sp>
      <p:sp>
        <p:nvSpPr>
          <p:cNvPr id="3" name="Footer Placeholder 2"/>
          <p:cNvSpPr>
            <a:spLocks noGrp="1"/>
          </p:cNvSpPr>
          <p:nvPr>
            <p:ph type="ftr" sz="quarter" idx="11"/>
          </p:nvPr>
        </p:nvSpPr>
        <p:spPr/>
        <p:txBody>
          <a:bodyPr/>
          <a:lstStyle/>
          <a:p>
            <a:r>
              <a:rPr lang="en-US"/>
              <a:t>U &amp; P U. Patel Department of Computer Engineering, CSPIT, CHARUSAT</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17</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3350" y="1"/>
            <a:ext cx="4236210" cy="6466782"/>
          </a:xfrm>
          <a:prstGeom prst="rect">
            <a:avLst/>
          </a:prstGeom>
        </p:spPr>
      </p:pic>
    </p:spTree>
    <p:extLst>
      <p:ext uri="{BB962C8B-B14F-4D97-AF65-F5344CB8AC3E}">
        <p14:creationId xmlns:p14="http://schemas.microsoft.com/office/powerpoint/2010/main" val="41791621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Flow diagram </a:t>
            </a:r>
            <a:r>
              <a:rPr lang="en-US" dirty="0"/>
              <a:t>of Sentiment Analysis</a:t>
            </a:r>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18</a:t>
            </a:fld>
            <a:endParaRPr lang="en-US" dirty="0"/>
          </a:p>
        </p:txBody>
      </p:sp>
      <p:sp>
        <p:nvSpPr>
          <p:cNvPr id="3" name="Content Placeholder 2"/>
          <p:cNvSpPr>
            <a:spLocks noGrp="1"/>
          </p:cNvSpPr>
          <p:nvPr>
            <p:ph idx="1"/>
          </p:nvPr>
        </p:nvSpPr>
        <p:spPr/>
        <p:txBody>
          <a:bodyPr/>
          <a:lstStyle/>
          <a:p>
            <a:endParaRPr lang="en-IN" dirty="0"/>
          </a:p>
        </p:txBody>
      </p:sp>
    </p:spTree>
    <p:extLst>
      <p:ext uri="{BB962C8B-B14F-4D97-AF65-F5344CB8AC3E}">
        <p14:creationId xmlns:p14="http://schemas.microsoft.com/office/powerpoint/2010/main" val="29097074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19th February,2016</a:t>
            </a:r>
            <a:endParaRPr lang="en-US" dirty="0"/>
          </a:p>
        </p:txBody>
      </p:sp>
      <p:sp>
        <p:nvSpPr>
          <p:cNvPr id="3" name="Footer Placeholder 2"/>
          <p:cNvSpPr>
            <a:spLocks noGrp="1"/>
          </p:cNvSpPr>
          <p:nvPr>
            <p:ph type="ftr" sz="quarter" idx="11"/>
          </p:nvPr>
        </p:nvSpPr>
        <p:spPr/>
        <p:txBody>
          <a:bodyPr/>
          <a:lstStyle/>
          <a:p>
            <a:r>
              <a:rPr lang="en-US"/>
              <a:t>U &amp; P U. Patel Department of Computer Engineering, CSPIT, CHARUSAT</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19</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3389" y="0"/>
            <a:ext cx="3512716" cy="6466782"/>
          </a:xfrm>
          <a:prstGeom prst="rect">
            <a:avLst/>
          </a:prstGeom>
        </p:spPr>
      </p:pic>
    </p:spTree>
    <p:extLst>
      <p:ext uri="{BB962C8B-B14F-4D97-AF65-F5344CB8AC3E}">
        <p14:creationId xmlns:p14="http://schemas.microsoft.com/office/powerpoint/2010/main" val="21711532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Content</a:t>
            </a:r>
          </a:p>
        </p:txBody>
      </p:sp>
      <p:sp>
        <p:nvSpPr>
          <p:cNvPr id="3" name="Content Placeholder 2"/>
          <p:cNvSpPr>
            <a:spLocks noGrp="1"/>
          </p:cNvSpPr>
          <p:nvPr>
            <p:ph idx="1"/>
          </p:nvPr>
        </p:nvSpPr>
        <p:spPr/>
        <p:txBody>
          <a:bodyPr>
            <a:noAutofit/>
          </a:bodyPr>
          <a:lstStyle/>
          <a:p>
            <a:pPr marL="457200" lvl="0" indent="-355600">
              <a:lnSpc>
                <a:spcPct val="100000"/>
              </a:lnSpc>
              <a:spcBef>
                <a:spcPts val="0"/>
              </a:spcBef>
              <a:buSzPts val="2000"/>
            </a:pPr>
            <a:r>
              <a:rPr lang="en-IN" sz="1800" dirty="0"/>
              <a:t>What is Sentiment analysis and its importance ?</a:t>
            </a:r>
          </a:p>
          <a:p>
            <a:pPr marL="457200" lvl="0" indent="-355600">
              <a:lnSpc>
                <a:spcPct val="100000"/>
              </a:lnSpc>
              <a:spcBef>
                <a:spcPts val="0"/>
              </a:spcBef>
              <a:buSzPts val="2000"/>
            </a:pPr>
            <a:r>
              <a:rPr lang="en-IN" sz="1800" dirty="0"/>
              <a:t>What is Topic modelling and its importance?</a:t>
            </a:r>
          </a:p>
          <a:p>
            <a:pPr marL="457200" lvl="0" indent="-355600">
              <a:lnSpc>
                <a:spcPct val="100000"/>
              </a:lnSpc>
              <a:spcBef>
                <a:spcPts val="0"/>
              </a:spcBef>
              <a:buSzPts val="2000"/>
            </a:pPr>
            <a:r>
              <a:rPr lang="en-IN" sz="1800" dirty="0"/>
              <a:t>Why Twitter Data for Analysis?</a:t>
            </a:r>
          </a:p>
          <a:p>
            <a:pPr marL="457200" lvl="0" indent="-355600">
              <a:lnSpc>
                <a:spcPct val="100000"/>
              </a:lnSpc>
              <a:spcBef>
                <a:spcPts val="0"/>
              </a:spcBef>
              <a:buSzPts val="2000"/>
            </a:pPr>
            <a:r>
              <a:rPr lang="en-IN" sz="1800" dirty="0"/>
              <a:t>Objectives and scope of system</a:t>
            </a:r>
          </a:p>
          <a:p>
            <a:pPr marL="457200" lvl="0" indent="-355600">
              <a:lnSpc>
                <a:spcPct val="100000"/>
              </a:lnSpc>
              <a:spcBef>
                <a:spcPts val="0"/>
              </a:spcBef>
              <a:buSzPts val="2000"/>
            </a:pPr>
            <a:r>
              <a:rPr lang="en-IN" sz="1800" dirty="0"/>
              <a:t>Project Plan</a:t>
            </a:r>
          </a:p>
          <a:p>
            <a:pPr marL="457200" lvl="0" indent="-355600">
              <a:lnSpc>
                <a:spcPct val="100000"/>
              </a:lnSpc>
              <a:spcBef>
                <a:spcPts val="0"/>
              </a:spcBef>
              <a:buSzPts val="2000"/>
            </a:pPr>
            <a:r>
              <a:rPr lang="en-IN" sz="1800" dirty="0"/>
              <a:t>Role of Individuals</a:t>
            </a:r>
          </a:p>
          <a:p>
            <a:pPr marL="457200" lvl="0" indent="-355600">
              <a:lnSpc>
                <a:spcPct val="100000"/>
              </a:lnSpc>
              <a:spcBef>
                <a:spcPts val="0"/>
              </a:spcBef>
              <a:buSzPts val="2000"/>
            </a:pPr>
            <a:r>
              <a:rPr lang="en-IN" sz="1800" dirty="0"/>
              <a:t>Software &amp; Hardware Requirements</a:t>
            </a:r>
          </a:p>
          <a:p>
            <a:pPr marL="457200" lvl="0" indent="-355600">
              <a:lnSpc>
                <a:spcPct val="100000"/>
              </a:lnSpc>
              <a:spcBef>
                <a:spcPts val="0"/>
              </a:spcBef>
              <a:buSzPts val="2000"/>
            </a:pPr>
            <a:r>
              <a:rPr lang="en-IN" sz="1800" dirty="0"/>
              <a:t>Functional Requirement</a:t>
            </a:r>
          </a:p>
          <a:p>
            <a:pPr marL="457200" lvl="0" indent="-355600">
              <a:lnSpc>
                <a:spcPct val="100000"/>
              </a:lnSpc>
              <a:spcBef>
                <a:spcPts val="0"/>
              </a:spcBef>
              <a:buSzPts val="2000"/>
            </a:pPr>
            <a:r>
              <a:rPr lang="en-IN" sz="1800" dirty="0"/>
              <a:t>Non-functional Requirements</a:t>
            </a:r>
          </a:p>
          <a:p>
            <a:pPr marL="457200" lvl="0" indent="-355600">
              <a:lnSpc>
                <a:spcPct val="100000"/>
              </a:lnSpc>
              <a:spcBef>
                <a:spcPts val="0"/>
              </a:spcBef>
              <a:buSzPts val="2000"/>
            </a:pPr>
            <a:r>
              <a:rPr lang="en-IN" sz="1800" dirty="0"/>
              <a:t>Implementation details</a:t>
            </a:r>
          </a:p>
          <a:p>
            <a:pPr marL="457200" lvl="0" indent="-355600">
              <a:lnSpc>
                <a:spcPct val="100000"/>
              </a:lnSpc>
              <a:spcBef>
                <a:spcPts val="0"/>
              </a:spcBef>
              <a:buSzPts val="2000"/>
            </a:pPr>
            <a:r>
              <a:rPr lang="en-IN" sz="1800" dirty="0"/>
              <a:t>Screenshots</a:t>
            </a:r>
          </a:p>
          <a:p>
            <a:pPr marL="457200" lvl="0" indent="-355600">
              <a:lnSpc>
                <a:spcPct val="100000"/>
              </a:lnSpc>
              <a:spcBef>
                <a:spcPts val="0"/>
              </a:spcBef>
              <a:buSzPts val="2000"/>
            </a:pPr>
            <a:r>
              <a:rPr lang="en-IN" sz="1800" dirty="0"/>
              <a:t>Challenges </a:t>
            </a:r>
          </a:p>
          <a:p>
            <a:pPr marL="457200" lvl="0" indent="-355600">
              <a:lnSpc>
                <a:spcPct val="100000"/>
              </a:lnSpc>
              <a:spcBef>
                <a:spcPts val="0"/>
              </a:spcBef>
              <a:buSzPts val="2000"/>
            </a:pPr>
            <a:r>
              <a:rPr lang="en-IN" sz="1800" dirty="0"/>
              <a:t>Future Plans</a:t>
            </a:r>
          </a:p>
          <a:p>
            <a:pPr marL="457200" lvl="0" indent="-355600">
              <a:lnSpc>
                <a:spcPct val="100000"/>
              </a:lnSpc>
              <a:spcBef>
                <a:spcPts val="0"/>
              </a:spcBef>
              <a:buSzPts val="2000"/>
            </a:pPr>
            <a:r>
              <a:rPr lang="en-IN" sz="1800" dirty="0"/>
              <a:t>Conclusion</a:t>
            </a:r>
          </a:p>
          <a:p>
            <a:pPr marL="457200" lvl="0" indent="-355600">
              <a:lnSpc>
                <a:spcPct val="100000"/>
              </a:lnSpc>
              <a:spcBef>
                <a:spcPts val="0"/>
              </a:spcBef>
              <a:buSzPts val="2000"/>
            </a:pPr>
            <a:r>
              <a:rPr lang="en-IN" sz="1800" dirty="0"/>
              <a:t>Bibliography</a:t>
            </a:r>
          </a:p>
          <a:p>
            <a:pPr marL="457200" lvl="0" indent="-355600">
              <a:lnSpc>
                <a:spcPct val="100000"/>
              </a:lnSpc>
              <a:spcBef>
                <a:spcPts val="0"/>
              </a:spcBef>
              <a:buSzPts val="2000"/>
            </a:pPr>
            <a:endParaRPr lang="en-IN" sz="1800" dirty="0"/>
          </a:p>
          <a:p>
            <a:pPr marL="101600" lvl="0" indent="0">
              <a:lnSpc>
                <a:spcPct val="100000"/>
              </a:lnSpc>
              <a:spcBef>
                <a:spcPts val="0"/>
              </a:spcBef>
              <a:buSzPts val="2000"/>
              <a:buNone/>
            </a:pPr>
            <a:endParaRPr lang="en-IN" sz="1800" dirty="0"/>
          </a:p>
          <a:p>
            <a:pPr marL="457200" lvl="0" indent="-355600">
              <a:lnSpc>
                <a:spcPct val="100000"/>
              </a:lnSpc>
              <a:spcBef>
                <a:spcPts val="0"/>
              </a:spcBef>
              <a:buSzPts val="2000"/>
            </a:pPr>
            <a:endParaRPr lang="en-IN" sz="1800" dirty="0"/>
          </a:p>
          <a:p>
            <a:pPr marL="101600" lvl="0" indent="0">
              <a:lnSpc>
                <a:spcPct val="100000"/>
              </a:lnSpc>
              <a:spcBef>
                <a:spcPts val="0"/>
              </a:spcBef>
              <a:buSzPts val="2000"/>
              <a:buNone/>
            </a:pPr>
            <a:endParaRPr lang="en-IN" sz="1800" dirty="0"/>
          </a:p>
        </p:txBody>
      </p:sp>
      <p:sp>
        <p:nvSpPr>
          <p:cNvPr id="4" name="Date Placeholder 3"/>
          <p:cNvSpPr>
            <a:spLocks noGrp="1"/>
          </p:cNvSpPr>
          <p:nvPr>
            <p:ph type="dt" sz="half" idx="10"/>
          </p:nvPr>
        </p:nvSpPr>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3514873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0"/>
                                        <p:tgtEl>
                                          <p:spTgt spid="3">
                                            <p:txEl>
                                              <p:pRg st="5" end="5"/>
                                            </p:txEl>
                                          </p:spTgt>
                                        </p:tgtEl>
                                      </p:cBhvr>
                                    </p:animEffect>
                                    <p:anim calcmode="lin" valueType="num">
                                      <p:cBhvr>
                                        <p:cTn id="3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1000"/>
                                        <p:tgtEl>
                                          <p:spTgt spid="3">
                                            <p:txEl>
                                              <p:pRg st="6" end="6"/>
                                            </p:txEl>
                                          </p:spTgt>
                                        </p:tgtEl>
                                      </p:cBhvr>
                                    </p:animEffect>
                                    <p:anim calcmode="lin" valueType="num">
                                      <p:cBhvr>
                                        <p:cTn id="3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anim calcmode="lin" valueType="num">
                                      <p:cBhvr>
                                        <p:cTn id="43"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7" end="7"/>
                                            </p:txEl>
                                          </p:spTgt>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1000"/>
                                        <p:tgtEl>
                                          <p:spTgt spid="3">
                                            <p:txEl>
                                              <p:pRg st="8" end="8"/>
                                            </p:txEl>
                                          </p:spTgt>
                                        </p:tgtEl>
                                      </p:cBhvr>
                                    </p:animEffect>
                                    <p:anim calcmode="lin" valueType="num">
                                      <p:cBhvr>
                                        <p:cTn id="48"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8" end="8"/>
                                            </p:txEl>
                                          </p:spTgt>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fade">
                                      <p:cBhvr>
                                        <p:cTn id="52" dur="1000"/>
                                        <p:tgtEl>
                                          <p:spTgt spid="3">
                                            <p:txEl>
                                              <p:pRg st="9" end="9"/>
                                            </p:txEl>
                                          </p:spTgt>
                                        </p:tgtEl>
                                      </p:cBhvr>
                                    </p:animEffect>
                                    <p:anim calcmode="lin" valueType="num">
                                      <p:cBhvr>
                                        <p:cTn id="53"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54" dur="1000" fill="hold"/>
                                        <p:tgtEl>
                                          <p:spTgt spid="3">
                                            <p:txEl>
                                              <p:pRg st="9" end="9"/>
                                            </p:txEl>
                                          </p:spTgt>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fade">
                                      <p:cBhvr>
                                        <p:cTn id="57" dur="1000"/>
                                        <p:tgtEl>
                                          <p:spTgt spid="3">
                                            <p:txEl>
                                              <p:pRg st="10" end="10"/>
                                            </p:txEl>
                                          </p:spTgt>
                                        </p:tgtEl>
                                      </p:cBhvr>
                                    </p:animEffect>
                                    <p:anim calcmode="lin" valueType="num">
                                      <p:cBhvr>
                                        <p:cTn id="58"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59" dur="1000" fill="hold"/>
                                        <p:tgtEl>
                                          <p:spTgt spid="3">
                                            <p:txEl>
                                              <p:pRg st="10" end="10"/>
                                            </p:txEl>
                                          </p:spTgt>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fade">
                                      <p:cBhvr>
                                        <p:cTn id="62" dur="1000"/>
                                        <p:tgtEl>
                                          <p:spTgt spid="3">
                                            <p:txEl>
                                              <p:pRg st="11" end="11"/>
                                            </p:txEl>
                                          </p:spTgt>
                                        </p:tgtEl>
                                      </p:cBhvr>
                                    </p:animEffect>
                                    <p:anim calcmode="lin" valueType="num">
                                      <p:cBhvr>
                                        <p:cTn id="63"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64" dur="1000" fill="hold"/>
                                        <p:tgtEl>
                                          <p:spTgt spid="3">
                                            <p:txEl>
                                              <p:pRg st="11" end="11"/>
                                            </p:txEl>
                                          </p:spTgt>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fade">
                                      <p:cBhvr>
                                        <p:cTn id="67" dur="1000"/>
                                        <p:tgtEl>
                                          <p:spTgt spid="3">
                                            <p:txEl>
                                              <p:pRg st="12" end="12"/>
                                            </p:txEl>
                                          </p:spTgt>
                                        </p:tgtEl>
                                      </p:cBhvr>
                                    </p:animEffect>
                                    <p:anim calcmode="lin" valueType="num">
                                      <p:cBhvr>
                                        <p:cTn id="68"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69" dur="1000" fill="hold"/>
                                        <p:tgtEl>
                                          <p:spTgt spid="3">
                                            <p:txEl>
                                              <p:pRg st="12" end="12"/>
                                            </p:txEl>
                                          </p:spTgt>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3">
                                            <p:txEl>
                                              <p:pRg st="13" end="13"/>
                                            </p:txEl>
                                          </p:spTgt>
                                        </p:tgtEl>
                                        <p:attrNameLst>
                                          <p:attrName>style.visibility</p:attrName>
                                        </p:attrNameLst>
                                      </p:cBhvr>
                                      <p:to>
                                        <p:strVal val="visible"/>
                                      </p:to>
                                    </p:set>
                                    <p:animEffect transition="in" filter="fade">
                                      <p:cBhvr>
                                        <p:cTn id="72" dur="1000"/>
                                        <p:tgtEl>
                                          <p:spTgt spid="3">
                                            <p:txEl>
                                              <p:pRg st="13" end="13"/>
                                            </p:txEl>
                                          </p:spTgt>
                                        </p:tgtEl>
                                      </p:cBhvr>
                                    </p:animEffect>
                                    <p:anim calcmode="lin" valueType="num">
                                      <p:cBhvr>
                                        <p:cTn id="73"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74" dur="1000" fill="hold"/>
                                        <p:tgtEl>
                                          <p:spTgt spid="3">
                                            <p:txEl>
                                              <p:pRg st="13" end="13"/>
                                            </p:txEl>
                                          </p:spTgt>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3">
                                            <p:txEl>
                                              <p:pRg st="14" end="14"/>
                                            </p:txEl>
                                          </p:spTgt>
                                        </p:tgtEl>
                                        <p:attrNameLst>
                                          <p:attrName>style.visibility</p:attrName>
                                        </p:attrNameLst>
                                      </p:cBhvr>
                                      <p:to>
                                        <p:strVal val="visible"/>
                                      </p:to>
                                    </p:set>
                                    <p:animEffect transition="in" filter="fade">
                                      <p:cBhvr>
                                        <p:cTn id="77" dur="1000"/>
                                        <p:tgtEl>
                                          <p:spTgt spid="3">
                                            <p:txEl>
                                              <p:pRg st="14" end="14"/>
                                            </p:txEl>
                                          </p:spTgt>
                                        </p:tgtEl>
                                      </p:cBhvr>
                                    </p:animEffect>
                                    <p:anim calcmode="lin" valueType="num">
                                      <p:cBhvr>
                                        <p:cTn id="78" dur="1000" fill="hold"/>
                                        <p:tgtEl>
                                          <p:spTgt spid="3">
                                            <p:txEl>
                                              <p:pRg st="14" end="14"/>
                                            </p:txEl>
                                          </p:spTgt>
                                        </p:tgtEl>
                                        <p:attrNameLst>
                                          <p:attrName>ppt_x</p:attrName>
                                        </p:attrNameLst>
                                      </p:cBhvr>
                                      <p:tavLst>
                                        <p:tav tm="0">
                                          <p:val>
                                            <p:strVal val="#ppt_x"/>
                                          </p:val>
                                        </p:tav>
                                        <p:tav tm="100000">
                                          <p:val>
                                            <p:strVal val="#ppt_x"/>
                                          </p:val>
                                        </p:tav>
                                      </p:tavLst>
                                    </p:anim>
                                    <p:anim calcmode="lin" valueType="num">
                                      <p:cBhvr>
                                        <p:cTn id="79" dur="1000" fill="hold"/>
                                        <p:tgtEl>
                                          <p:spTgt spid="3">
                                            <p:txEl>
                                              <p:pRg st="14" end="1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diagram of Sentiment Analysis</a:t>
            </a:r>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20</a:t>
            </a:fld>
            <a:endParaRPr lang="en-US" dirty="0"/>
          </a:p>
        </p:txBody>
      </p:sp>
      <p:sp>
        <p:nvSpPr>
          <p:cNvPr id="3" name="Content Placeholder 2"/>
          <p:cNvSpPr>
            <a:spLocks noGrp="1"/>
          </p:cNvSpPr>
          <p:nvPr>
            <p:ph idx="1"/>
          </p:nvPr>
        </p:nvSpPr>
        <p:spPr/>
        <p:txBody>
          <a:bodyPr/>
          <a:lstStyle/>
          <a:p>
            <a:endParaRPr lang="en-IN"/>
          </a:p>
        </p:txBody>
      </p:sp>
    </p:spTree>
    <p:extLst>
      <p:ext uri="{BB962C8B-B14F-4D97-AF65-F5344CB8AC3E}">
        <p14:creationId xmlns:p14="http://schemas.microsoft.com/office/powerpoint/2010/main" val="38971554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19th February,2016</a:t>
            </a:r>
            <a:endParaRPr lang="en-US" dirty="0"/>
          </a:p>
        </p:txBody>
      </p:sp>
      <p:sp>
        <p:nvSpPr>
          <p:cNvPr id="3" name="Footer Placeholder 2"/>
          <p:cNvSpPr>
            <a:spLocks noGrp="1"/>
          </p:cNvSpPr>
          <p:nvPr>
            <p:ph type="ftr" sz="quarter" idx="11"/>
          </p:nvPr>
        </p:nvSpPr>
        <p:spPr/>
        <p:txBody>
          <a:bodyPr/>
          <a:lstStyle/>
          <a:p>
            <a:r>
              <a:rPr lang="en-US"/>
              <a:t>U &amp; P U. Patel Department of Computer Engineering, CSPIT, CHARUSAT</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21</a:t>
            </a:fld>
            <a:endParaRPr lang="en-US" dirty="0"/>
          </a:p>
        </p:txBody>
      </p:sp>
      <p:pic>
        <p:nvPicPr>
          <p:cNvPr id="5" name="Content Placeholder 6" descr="E:\internship\8th sem\Diagram\Activity (SA).jpg"/>
          <p:cNvPicPr>
            <a:picLocks/>
          </p:cNvPicPr>
          <p:nvPr/>
        </p:nvPicPr>
        <p:blipFill>
          <a:blip r:embed="rId2">
            <a:extLst>
              <a:ext uri="{28A0092B-C50C-407E-A947-70E740481C1C}">
                <a14:useLocalDpi xmlns:a14="http://schemas.microsoft.com/office/drawing/2010/main" val="0"/>
              </a:ext>
            </a:extLst>
          </a:blip>
          <a:srcRect/>
          <a:stretch>
            <a:fillRect/>
          </a:stretch>
        </p:blipFill>
        <p:spPr bwMode="auto">
          <a:xfrm>
            <a:off x="2216944" y="0"/>
            <a:ext cx="7250905" cy="6458051"/>
          </a:xfrm>
          <a:prstGeom prst="rect">
            <a:avLst/>
          </a:prstGeom>
          <a:noFill/>
          <a:ln>
            <a:noFill/>
          </a:ln>
        </p:spPr>
      </p:pic>
    </p:spTree>
    <p:extLst>
      <p:ext uri="{BB962C8B-B14F-4D97-AF65-F5344CB8AC3E}">
        <p14:creationId xmlns:p14="http://schemas.microsoft.com/office/powerpoint/2010/main" val="27865585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of sentiment analysis </a:t>
            </a:r>
          </a:p>
        </p:txBody>
      </p:sp>
      <p:sp>
        <p:nvSpPr>
          <p:cNvPr id="4" name="Date Placeholder 3"/>
          <p:cNvSpPr>
            <a:spLocks noGrp="1"/>
          </p:cNvSpPr>
          <p:nvPr>
            <p:ph type="dt" sz="half" idx="10"/>
          </p:nvPr>
        </p:nvSpPr>
        <p:spPr>
          <a:xfrm>
            <a:off x="0" y="6505854"/>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22</a:t>
            </a:fld>
            <a:endParaRPr lang="en-US" dirty="0"/>
          </a:p>
        </p:txBody>
      </p:sp>
      <p:sp>
        <p:nvSpPr>
          <p:cNvPr id="3" name="Content Placeholder 2"/>
          <p:cNvSpPr>
            <a:spLocks noGrp="1"/>
          </p:cNvSpPr>
          <p:nvPr>
            <p:ph idx="1"/>
          </p:nvPr>
        </p:nvSpPr>
        <p:spPr/>
        <p:txBody>
          <a:bodyPr/>
          <a:lstStyle/>
          <a:p>
            <a:r>
              <a:rPr lang="en-IN" dirty="0"/>
              <a:t>Implemented the model to provide a sentiment score between 0 to 1 with 0 being very negative and 1 being very positive. This was done by building a multi-class classification model </a:t>
            </a:r>
            <a:r>
              <a:rPr lang="en-IN" dirty="0" err="1"/>
              <a:t>i.e</a:t>
            </a:r>
            <a:r>
              <a:rPr lang="en-IN" dirty="0"/>
              <a:t> 10 class, one class for each </a:t>
            </a:r>
            <a:r>
              <a:rPr lang="en-IN" dirty="0" err="1"/>
              <a:t>decile</a:t>
            </a:r>
            <a:r>
              <a:rPr lang="en-IN" dirty="0"/>
              <a:t>.</a:t>
            </a:r>
          </a:p>
          <a:p>
            <a:r>
              <a:rPr lang="en-IN" dirty="0"/>
              <a:t>There are 5 major steps involved in building this model</a:t>
            </a:r>
          </a:p>
          <a:p>
            <a:pPr marL="914400" lvl="1" indent="-457200">
              <a:buFont typeface="+mj-lt"/>
              <a:buAutoNum type="arabicPeriod"/>
            </a:pPr>
            <a:r>
              <a:rPr lang="en-IN" dirty="0"/>
              <a:t>Get data</a:t>
            </a:r>
          </a:p>
          <a:p>
            <a:pPr marL="914400" lvl="1" indent="-457200">
              <a:buFont typeface="+mj-lt"/>
              <a:buAutoNum type="arabicPeriod"/>
            </a:pPr>
            <a:r>
              <a:rPr lang="en-IN" dirty="0"/>
              <a:t>Generate embedding's</a:t>
            </a:r>
          </a:p>
          <a:p>
            <a:pPr marL="914400" lvl="1" indent="-457200">
              <a:buFont typeface="+mj-lt"/>
              <a:buAutoNum type="arabicPeriod"/>
            </a:pPr>
            <a:r>
              <a:rPr lang="en-IN" dirty="0"/>
              <a:t>Model architecture</a:t>
            </a:r>
          </a:p>
          <a:p>
            <a:pPr marL="914400" lvl="1" indent="-457200">
              <a:buFont typeface="+mj-lt"/>
              <a:buAutoNum type="arabicPeriod"/>
            </a:pPr>
            <a:r>
              <a:rPr lang="en-IN" dirty="0"/>
              <a:t>Model parameters</a:t>
            </a:r>
          </a:p>
          <a:p>
            <a:pPr marL="914400" lvl="1" indent="-457200">
              <a:buFont typeface="+mj-lt"/>
              <a:buAutoNum type="arabicPeriod"/>
            </a:pPr>
            <a:r>
              <a:rPr lang="en-IN" dirty="0"/>
              <a:t>Train and test the model </a:t>
            </a:r>
          </a:p>
          <a:p>
            <a:pPr marL="914400" lvl="1" indent="-457200">
              <a:buFont typeface="+mj-lt"/>
              <a:buAutoNum type="arabicPeriod"/>
            </a:pPr>
            <a:r>
              <a:rPr lang="en-IN" dirty="0"/>
              <a:t>Run the model</a:t>
            </a:r>
          </a:p>
        </p:txBody>
      </p:sp>
    </p:spTree>
    <p:extLst>
      <p:ext uri="{BB962C8B-B14F-4D97-AF65-F5344CB8AC3E}">
        <p14:creationId xmlns:p14="http://schemas.microsoft.com/office/powerpoint/2010/main" val="1510778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arn(inVertical)">
                                      <p:cBhvr>
                                        <p:cTn id="15" dur="500"/>
                                        <p:tgtEl>
                                          <p:spTgt spid="3">
                                            <p:txEl>
                                              <p:pRg st="2" end="2"/>
                                            </p:txEl>
                                          </p:spTgt>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arn(inVertical)">
                                      <p:cBhvr>
                                        <p:cTn id="18" dur="500"/>
                                        <p:tgtEl>
                                          <p:spTgt spid="3">
                                            <p:txEl>
                                              <p:pRg st="3" end="3"/>
                                            </p:txEl>
                                          </p:spTgt>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arn(inVertical)">
                                      <p:cBhvr>
                                        <p:cTn id="21" dur="500"/>
                                        <p:tgtEl>
                                          <p:spTgt spid="3">
                                            <p:txEl>
                                              <p:pRg st="4" end="4"/>
                                            </p:txEl>
                                          </p:spTgt>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barn(inVertical)">
                                      <p:cBhvr>
                                        <p:cTn id="24" dur="500"/>
                                        <p:tgtEl>
                                          <p:spTgt spid="3">
                                            <p:txEl>
                                              <p:pRg st="5" end="5"/>
                                            </p:txEl>
                                          </p:spTgt>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barn(inVertical)">
                                      <p:cBhvr>
                                        <p:cTn id="27" dur="500"/>
                                        <p:tgtEl>
                                          <p:spTgt spid="3">
                                            <p:txEl>
                                              <p:pRg st="6" end="6"/>
                                            </p:txEl>
                                          </p:spTgt>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barn(inVertical)">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4" name="Date Placeholder 3"/>
          <p:cNvSpPr>
            <a:spLocks noGrp="1"/>
          </p:cNvSpPr>
          <p:nvPr>
            <p:ph type="dt" sz="half" idx="10"/>
          </p:nvPr>
        </p:nvSpPr>
        <p:spPr>
          <a:xfrm>
            <a:off x="0" y="6505854"/>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23</a:t>
            </a:fld>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IN" dirty="0"/>
              <a:t>Get data</a:t>
            </a:r>
          </a:p>
          <a:p>
            <a:pPr lvl="1"/>
            <a:r>
              <a:rPr lang="en-IN" dirty="0"/>
              <a:t>Used Stanford sentiment treebank data.</a:t>
            </a:r>
          </a:p>
          <a:p>
            <a:pPr lvl="1"/>
            <a:r>
              <a:rPr lang="en-IN" dirty="0"/>
              <a:t>The dataset ‘dictionary.txt’ consists of 239,233 lines of sentences with an index for each line.</a:t>
            </a:r>
          </a:p>
          <a:p>
            <a:pPr lvl="1"/>
            <a:r>
              <a:rPr lang="en-IN" dirty="0"/>
              <a:t>Another file ‘sentiment_values.txt’ which contains sentiment score along with index number.</a:t>
            </a:r>
          </a:p>
          <a:p>
            <a:pPr lvl="1"/>
            <a:r>
              <a:rPr lang="en-IN" dirty="0"/>
              <a:t>The data is splited into 3 parts :</a:t>
            </a:r>
          </a:p>
          <a:p>
            <a:pPr lvl="2"/>
            <a:r>
              <a:rPr lang="en-IN" dirty="0"/>
              <a:t>Train.csv : the main data which is used to train the model. (80% of overall data)</a:t>
            </a:r>
          </a:p>
          <a:p>
            <a:pPr lvl="2"/>
            <a:r>
              <a:rPr lang="en-IN" dirty="0"/>
              <a:t>Val.csv : the validation dataset to be used to ensure the model does not overfit. (10%)</a:t>
            </a:r>
          </a:p>
          <a:p>
            <a:pPr lvl="2"/>
            <a:r>
              <a:rPr lang="en-IN" dirty="0"/>
              <a:t>Test.csv : this is used to test the accuracy of the model post training. (10%)</a:t>
            </a:r>
          </a:p>
        </p:txBody>
      </p:sp>
    </p:spTree>
    <p:extLst>
      <p:ext uri="{BB962C8B-B14F-4D97-AF65-F5344CB8AC3E}">
        <p14:creationId xmlns:p14="http://schemas.microsoft.com/office/powerpoint/2010/main" val="900299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wipe(down)">
                                      <p:cBhvr>
                                        <p:cTn id="13" dur="500"/>
                                        <p:tgtEl>
                                          <p:spTgt spid="3">
                                            <p:txEl>
                                              <p:pRg st="2" end="2"/>
                                            </p:txEl>
                                          </p:spTgt>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wipe(down)">
                                      <p:cBhvr>
                                        <p:cTn id="16" dur="500"/>
                                        <p:tgtEl>
                                          <p:spTgt spid="3">
                                            <p:txEl>
                                              <p:pRg st="3" end="3"/>
                                            </p:txEl>
                                          </p:spTgt>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wipe(down)">
                                      <p:cBhvr>
                                        <p:cTn id="19" dur="500"/>
                                        <p:tgtEl>
                                          <p:spTgt spid="3">
                                            <p:txEl>
                                              <p:pRg st="4" end="4"/>
                                            </p:txEl>
                                          </p:spTgt>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wipe(down)">
                                      <p:cBhvr>
                                        <p:cTn id="22" dur="500"/>
                                        <p:tgtEl>
                                          <p:spTgt spid="3">
                                            <p:txEl>
                                              <p:pRg st="5" end="5"/>
                                            </p:txEl>
                                          </p:spTgt>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wipe(down)">
                                      <p:cBhvr>
                                        <p:cTn id="25" dur="500"/>
                                        <p:tgtEl>
                                          <p:spTgt spid="3">
                                            <p:txEl>
                                              <p:pRg st="6" end="6"/>
                                            </p:txEl>
                                          </p:spTgt>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wipe(down)">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4" name="Date Placeholder 3"/>
          <p:cNvSpPr>
            <a:spLocks noGrp="1"/>
          </p:cNvSpPr>
          <p:nvPr>
            <p:ph type="dt" sz="half" idx="10"/>
          </p:nvPr>
        </p:nvSpPr>
        <p:spPr>
          <a:xfrm>
            <a:off x="0" y="6505854"/>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24</a:t>
            </a:fld>
            <a:endParaRPr lang="en-US" dirty="0"/>
          </a:p>
        </p:txBody>
      </p:sp>
      <p:sp>
        <p:nvSpPr>
          <p:cNvPr id="3" name="Content Placeholder 2"/>
          <p:cNvSpPr>
            <a:spLocks noGrp="1"/>
          </p:cNvSpPr>
          <p:nvPr>
            <p:ph idx="1"/>
          </p:nvPr>
        </p:nvSpPr>
        <p:spPr/>
        <p:txBody>
          <a:bodyPr/>
          <a:lstStyle/>
          <a:p>
            <a:pPr marL="514350" indent="-514350">
              <a:buFont typeface="+mj-lt"/>
              <a:buAutoNum type="arabicPeriod" startAt="2"/>
            </a:pPr>
            <a:r>
              <a:rPr lang="en-IN" dirty="0"/>
              <a:t>Generate Embeddings</a:t>
            </a:r>
          </a:p>
          <a:p>
            <a:pPr lvl="1"/>
            <a:r>
              <a:rPr lang="en-IN" dirty="0"/>
              <a:t>Prior to train model we converted each of the words into a word embedding.</a:t>
            </a:r>
          </a:p>
          <a:p>
            <a:pPr lvl="1"/>
            <a:r>
              <a:rPr lang="en-IN" dirty="0"/>
              <a:t>One can think of word embedding as numerical representation of words to enable our model to learn.</a:t>
            </a:r>
          </a:p>
          <a:p>
            <a:pPr lvl="1"/>
            <a:r>
              <a:rPr lang="en-IN" dirty="0"/>
              <a:t>We used pre-trained word embedding model known as </a:t>
            </a:r>
            <a:r>
              <a:rPr lang="en-IN" dirty="0" err="1"/>
              <a:t>GloVe</a:t>
            </a:r>
            <a:r>
              <a:rPr lang="en-IN" dirty="0"/>
              <a:t>.</a:t>
            </a:r>
          </a:p>
          <a:p>
            <a:pPr lvl="1"/>
            <a:r>
              <a:rPr lang="en-IN" dirty="0"/>
              <a:t>An illustration of the process is shown in next slide, where each word is converted into an embedding and fed into a neural network.</a:t>
            </a:r>
          </a:p>
        </p:txBody>
      </p:sp>
    </p:spTree>
    <p:extLst>
      <p:ext uri="{BB962C8B-B14F-4D97-AF65-F5344CB8AC3E}">
        <p14:creationId xmlns:p14="http://schemas.microsoft.com/office/powerpoint/2010/main" val="2052089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inVertical)">
                                      <p:cBhvr>
                                        <p:cTn id="13" dur="500"/>
                                        <p:tgtEl>
                                          <p:spTgt spid="3">
                                            <p:txEl>
                                              <p:pRg st="2" end="2"/>
                                            </p:txEl>
                                          </p:spTgt>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arn(inVertical)">
                                      <p:cBhvr>
                                        <p:cTn id="16" dur="500"/>
                                        <p:tgtEl>
                                          <p:spTgt spid="3">
                                            <p:txEl>
                                              <p:pRg st="3" end="3"/>
                                            </p:txEl>
                                          </p:spTgt>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arn(inVertical)">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551982-1ECE-4173-A6C4-D8C282040718}"/>
              </a:ext>
            </a:extLst>
          </p:cNvPr>
          <p:cNvSpPr>
            <a:spLocks noGrp="1"/>
          </p:cNvSpPr>
          <p:nvPr>
            <p:ph type="title"/>
          </p:nvPr>
        </p:nvSpPr>
        <p:spPr/>
        <p:txBody>
          <a:bodyPr/>
          <a:lstStyle/>
          <a:p>
            <a:r>
              <a:rPr lang="en-IN" dirty="0"/>
              <a:t>Visualization of 4,00,000 words</a:t>
            </a:r>
          </a:p>
        </p:txBody>
      </p:sp>
      <p:sp>
        <p:nvSpPr>
          <p:cNvPr id="4" name="Date Placeholder 3">
            <a:extLst>
              <a:ext uri="{FF2B5EF4-FFF2-40B4-BE49-F238E27FC236}">
                <a16:creationId xmlns:a16="http://schemas.microsoft.com/office/drawing/2014/main" xmlns="" id="{9D8C2CC1-70C4-447B-863A-879F56E9D16E}"/>
              </a:ext>
            </a:extLst>
          </p:cNvPr>
          <p:cNvSpPr>
            <a:spLocks noGrp="1"/>
          </p:cNvSpPr>
          <p:nvPr>
            <p:ph type="dt" sz="half" idx="10"/>
          </p:nvPr>
        </p:nvSpPr>
        <p:spPr/>
        <p:txBody>
          <a:bodyPr/>
          <a:lstStyle/>
          <a:p>
            <a:r>
              <a:rPr lang="en-US"/>
              <a:t>19th February,2016</a:t>
            </a:r>
            <a:endParaRPr lang="en-US" dirty="0"/>
          </a:p>
        </p:txBody>
      </p:sp>
      <p:sp>
        <p:nvSpPr>
          <p:cNvPr id="5" name="Footer Placeholder 4">
            <a:extLst>
              <a:ext uri="{FF2B5EF4-FFF2-40B4-BE49-F238E27FC236}">
                <a16:creationId xmlns:a16="http://schemas.microsoft.com/office/drawing/2014/main" xmlns="" id="{BA441CB6-D9DE-42F5-ABB1-534149CC07B1}"/>
              </a:ext>
            </a:extLst>
          </p:cNvPr>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a:extLst>
              <a:ext uri="{FF2B5EF4-FFF2-40B4-BE49-F238E27FC236}">
                <a16:creationId xmlns:a16="http://schemas.microsoft.com/office/drawing/2014/main" xmlns="" id="{1CF6756A-12C5-4DAF-BCAF-C41BDA6D5D24}"/>
              </a:ext>
            </a:extLst>
          </p:cNvPr>
          <p:cNvSpPr>
            <a:spLocks noGrp="1"/>
          </p:cNvSpPr>
          <p:nvPr>
            <p:ph type="sldNum" sz="quarter" idx="12"/>
          </p:nvPr>
        </p:nvSpPr>
        <p:spPr/>
        <p:txBody>
          <a:bodyPr/>
          <a:lstStyle/>
          <a:p>
            <a:fld id="{D57F1E4F-1CFF-5643-939E-217C01CDF565}" type="slidenum">
              <a:rPr lang="en-US" smtClean="0"/>
              <a:pPr/>
              <a:t>25</a:t>
            </a:fld>
            <a:endParaRPr lang="en-US" dirty="0"/>
          </a:p>
        </p:txBody>
      </p:sp>
      <p:pic>
        <p:nvPicPr>
          <p:cNvPr id="14" name="Content Placeholder 13">
            <a:extLst>
              <a:ext uri="{FF2B5EF4-FFF2-40B4-BE49-F238E27FC236}">
                <a16:creationId xmlns:a16="http://schemas.microsoft.com/office/drawing/2014/main" xmlns="" id="{64B5E747-E006-4413-9BC6-45C59B4BC277}"/>
              </a:ext>
            </a:extLst>
          </p:cNvPr>
          <p:cNvPicPr>
            <a:picLocks noGrp="1" noChangeAspect="1"/>
          </p:cNvPicPr>
          <p:nvPr>
            <p:ph idx="1"/>
          </p:nvPr>
        </p:nvPicPr>
        <p:blipFill>
          <a:blip r:embed="rId2"/>
          <a:stretch>
            <a:fillRect/>
          </a:stretch>
        </p:blipFill>
        <p:spPr>
          <a:xfrm>
            <a:off x="2933198" y="1841500"/>
            <a:ext cx="6325603" cy="4305300"/>
          </a:xfrm>
        </p:spPr>
      </p:pic>
    </p:spTree>
    <p:extLst>
      <p:ext uri="{BB962C8B-B14F-4D97-AF65-F5344CB8AC3E}">
        <p14:creationId xmlns:p14="http://schemas.microsoft.com/office/powerpoint/2010/main" val="254517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75ECCE-B7C7-4372-82F7-B3F66E4C863A}"/>
              </a:ext>
            </a:extLst>
          </p:cNvPr>
          <p:cNvSpPr>
            <a:spLocks noGrp="1"/>
          </p:cNvSpPr>
          <p:nvPr>
            <p:ph type="title"/>
          </p:nvPr>
        </p:nvSpPr>
        <p:spPr/>
        <p:txBody>
          <a:bodyPr/>
          <a:lstStyle/>
          <a:p>
            <a:endParaRPr lang="en-IN"/>
          </a:p>
        </p:txBody>
      </p:sp>
      <p:sp>
        <p:nvSpPr>
          <p:cNvPr id="4" name="Date Placeholder 3">
            <a:extLst>
              <a:ext uri="{FF2B5EF4-FFF2-40B4-BE49-F238E27FC236}">
                <a16:creationId xmlns:a16="http://schemas.microsoft.com/office/drawing/2014/main" xmlns="" id="{A65148C8-4AC8-437A-94F9-CBBFFB846092}"/>
              </a:ext>
            </a:extLst>
          </p:cNvPr>
          <p:cNvSpPr>
            <a:spLocks noGrp="1"/>
          </p:cNvSpPr>
          <p:nvPr>
            <p:ph type="dt" sz="half" idx="10"/>
          </p:nvPr>
        </p:nvSpPr>
        <p:spPr/>
        <p:txBody>
          <a:bodyPr/>
          <a:lstStyle/>
          <a:p>
            <a:r>
              <a:rPr lang="en-US"/>
              <a:t>19th February,2016</a:t>
            </a:r>
            <a:endParaRPr lang="en-US" dirty="0"/>
          </a:p>
        </p:txBody>
      </p:sp>
      <p:sp>
        <p:nvSpPr>
          <p:cNvPr id="5" name="Footer Placeholder 4">
            <a:extLst>
              <a:ext uri="{FF2B5EF4-FFF2-40B4-BE49-F238E27FC236}">
                <a16:creationId xmlns:a16="http://schemas.microsoft.com/office/drawing/2014/main" xmlns="" id="{B1BEE014-DB72-4500-BB6C-829B38B3267B}"/>
              </a:ext>
            </a:extLst>
          </p:cNvPr>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a:extLst>
              <a:ext uri="{FF2B5EF4-FFF2-40B4-BE49-F238E27FC236}">
                <a16:creationId xmlns:a16="http://schemas.microsoft.com/office/drawing/2014/main" xmlns="" id="{E4325BF0-853E-4E68-ADCE-8AD4BEA798F1}"/>
              </a:ext>
            </a:extLst>
          </p:cNvPr>
          <p:cNvSpPr>
            <a:spLocks noGrp="1"/>
          </p:cNvSpPr>
          <p:nvPr>
            <p:ph type="sldNum" sz="quarter" idx="12"/>
          </p:nvPr>
        </p:nvSpPr>
        <p:spPr/>
        <p:txBody>
          <a:bodyPr/>
          <a:lstStyle/>
          <a:p>
            <a:fld id="{D57F1E4F-1CFF-5643-939E-217C01CDF565}" type="slidenum">
              <a:rPr lang="en-US" smtClean="0"/>
              <a:pPr/>
              <a:t>26</a:t>
            </a:fld>
            <a:endParaRPr lang="en-US" dirty="0"/>
          </a:p>
        </p:txBody>
      </p:sp>
      <p:pic>
        <p:nvPicPr>
          <p:cNvPr id="11" name="Content Placeholder 10">
            <a:extLst>
              <a:ext uri="{FF2B5EF4-FFF2-40B4-BE49-F238E27FC236}">
                <a16:creationId xmlns:a16="http://schemas.microsoft.com/office/drawing/2014/main" xmlns="" id="{108A5073-DFC0-4624-A1BB-A721977995F0}"/>
              </a:ext>
            </a:extLst>
          </p:cNvPr>
          <p:cNvPicPr>
            <a:picLocks noGrp="1" noChangeAspect="1"/>
          </p:cNvPicPr>
          <p:nvPr>
            <p:ph idx="1"/>
          </p:nvPr>
        </p:nvPicPr>
        <p:blipFill>
          <a:blip r:embed="rId2"/>
          <a:stretch>
            <a:fillRect/>
          </a:stretch>
        </p:blipFill>
        <p:spPr>
          <a:xfrm>
            <a:off x="1879599" y="1767600"/>
            <a:ext cx="8432801" cy="4511548"/>
          </a:xfrm>
        </p:spPr>
      </p:pic>
    </p:spTree>
    <p:extLst>
      <p:ext uri="{BB962C8B-B14F-4D97-AF65-F5344CB8AC3E}">
        <p14:creationId xmlns:p14="http://schemas.microsoft.com/office/powerpoint/2010/main" val="17502244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4" name="Date Placeholder 3"/>
          <p:cNvSpPr>
            <a:spLocks noGrp="1"/>
          </p:cNvSpPr>
          <p:nvPr>
            <p:ph type="dt" sz="half" idx="10"/>
          </p:nvPr>
        </p:nvSpPr>
        <p:spPr>
          <a:xfrm>
            <a:off x="0" y="6505854"/>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27</a:t>
            </a:fld>
            <a:endParaRPr lang="en-US" dirty="0"/>
          </a:p>
        </p:txBody>
      </p:sp>
      <p:sp>
        <p:nvSpPr>
          <p:cNvPr id="3" name="Content Placeholder 2">
            <a:extLst>
              <a:ext uri="{FF2B5EF4-FFF2-40B4-BE49-F238E27FC236}">
                <a16:creationId xmlns:a16="http://schemas.microsoft.com/office/drawing/2014/main" xmlns="" id="{EB929B1F-3F1F-4636-85BE-24CB8D17C090}"/>
              </a:ext>
            </a:extLst>
          </p:cNvPr>
          <p:cNvSpPr>
            <a:spLocks noGrp="1"/>
          </p:cNvSpPr>
          <p:nvPr>
            <p:ph idx="1"/>
          </p:nvPr>
        </p:nvSpPr>
        <p:spPr/>
        <p:txBody>
          <a:bodyPr/>
          <a:lstStyle/>
          <a:p>
            <a:endParaRPr lang="en-IN"/>
          </a:p>
        </p:txBody>
      </p:sp>
      <p:pic>
        <p:nvPicPr>
          <p:cNvPr id="7" name="Picture 6">
            <a:extLst>
              <a:ext uri="{FF2B5EF4-FFF2-40B4-BE49-F238E27FC236}">
                <a16:creationId xmlns:a16="http://schemas.microsoft.com/office/drawing/2014/main" xmlns="" id="{9C8F6599-DE6A-4DFB-9F72-616B27750BFC}"/>
              </a:ext>
            </a:extLst>
          </p:cNvPr>
          <p:cNvPicPr>
            <a:picLocks noChangeAspect="1"/>
          </p:cNvPicPr>
          <p:nvPr/>
        </p:nvPicPr>
        <p:blipFill>
          <a:blip r:embed="rId2"/>
          <a:stretch>
            <a:fillRect/>
          </a:stretch>
        </p:blipFill>
        <p:spPr>
          <a:xfrm>
            <a:off x="469900" y="1703664"/>
            <a:ext cx="11287851" cy="4239936"/>
          </a:xfrm>
          <a:prstGeom prst="rect">
            <a:avLst/>
          </a:prstGeom>
        </p:spPr>
      </p:pic>
    </p:spTree>
    <p:extLst>
      <p:ext uri="{BB962C8B-B14F-4D97-AF65-F5344CB8AC3E}">
        <p14:creationId xmlns:p14="http://schemas.microsoft.com/office/powerpoint/2010/main" val="1063780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4" name="Date Placeholder 3"/>
          <p:cNvSpPr>
            <a:spLocks noGrp="1"/>
          </p:cNvSpPr>
          <p:nvPr>
            <p:ph type="dt" sz="half" idx="10"/>
          </p:nvPr>
        </p:nvSpPr>
        <p:spPr>
          <a:xfrm>
            <a:off x="0" y="6505854"/>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28</a:t>
            </a:fld>
            <a:endParaRPr lang="en-US" dirty="0"/>
          </a:p>
        </p:txBody>
      </p:sp>
      <p:sp>
        <p:nvSpPr>
          <p:cNvPr id="3" name="Content Placeholder 2"/>
          <p:cNvSpPr>
            <a:spLocks noGrp="1"/>
          </p:cNvSpPr>
          <p:nvPr>
            <p:ph idx="1"/>
          </p:nvPr>
        </p:nvSpPr>
        <p:spPr/>
        <p:txBody>
          <a:bodyPr/>
          <a:lstStyle/>
          <a:p>
            <a:pPr marL="514350" indent="-514350">
              <a:buFont typeface="+mj-lt"/>
              <a:buAutoNum type="arabicPeriod" startAt="3"/>
            </a:pPr>
            <a:r>
              <a:rPr lang="en-IN" dirty="0"/>
              <a:t>Model architecture</a:t>
            </a:r>
          </a:p>
          <a:p>
            <a:pPr lvl="1"/>
            <a:r>
              <a:rPr lang="en-IN" dirty="0"/>
              <a:t>To train the model we used RNN (Recurrent Neural Network), known as LSTM (Long Short Term Memory).</a:t>
            </a:r>
          </a:p>
          <a:p>
            <a:pPr lvl="1"/>
            <a:r>
              <a:rPr lang="en-IN" dirty="0"/>
              <a:t>The main advantage of this network is that it is able to remember the sequence of past data i.e. word in our case in order to make a decision on the sentiment of the word.</a:t>
            </a:r>
          </a:p>
          <a:p>
            <a:pPr lvl="1"/>
            <a:r>
              <a:rPr lang="en-IN" dirty="0"/>
              <a:t>We created network using </a:t>
            </a:r>
            <a:r>
              <a:rPr lang="en-IN" dirty="0" err="1"/>
              <a:t>keras</a:t>
            </a:r>
            <a:r>
              <a:rPr lang="en-IN" dirty="0"/>
              <a:t>.</a:t>
            </a:r>
          </a:p>
          <a:p>
            <a:pPr lvl="1"/>
            <a:r>
              <a:rPr lang="en-IN" dirty="0"/>
              <a:t>In order to estimate parameters such as dropout, no of cells </a:t>
            </a:r>
            <a:r>
              <a:rPr lang="en-IN" dirty="0" err="1"/>
              <a:t>etc</a:t>
            </a:r>
            <a:r>
              <a:rPr lang="en-IN" dirty="0"/>
              <a:t> we have performed a grid search with different parameter values and chose the parameters with best performance.</a:t>
            </a:r>
          </a:p>
        </p:txBody>
      </p:sp>
    </p:spTree>
    <p:extLst>
      <p:ext uri="{BB962C8B-B14F-4D97-AF65-F5344CB8AC3E}">
        <p14:creationId xmlns:p14="http://schemas.microsoft.com/office/powerpoint/2010/main" val="45948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inVertical)">
                                      <p:cBhvr>
                                        <p:cTn id="13" dur="500"/>
                                        <p:tgtEl>
                                          <p:spTgt spid="3">
                                            <p:txEl>
                                              <p:pRg st="2" end="2"/>
                                            </p:txEl>
                                          </p:spTgt>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arn(inVertical)">
                                      <p:cBhvr>
                                        <p:cTn id="16" dur="500"/>
                                        <p:tgtEl>
                                          <p:spTgt spid="3">
                                            <p:txEl>
                                              <p:pRg st="3" end="3"/>
                                            </p:txEl>
                                          </p:spTgt>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arn(inVertical)">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4" name="Date Placeholder 3"/>
          <p:cNvSpPr>
            <a:spLocks noGrp="1"/>
          </p:cNvSpPr>
          <p:nvPr>
            <p:ph type="dt" sz="half" idx="10"/>
          </p:nvPr>
        </p:nvSpPr>
        <p:spPr>
          <a:xfrm>
            <a:off x="0" y="6505854"/>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29</a:t>
            </a:fld>
            <a:endParaRPr lang="en-US" dirty="0"/>
          </a:p>
        </p:txBody>
      </p:sp>
      <p:pic>
        <p:nvPicPr>
          <p:cNvPr id="2050" name="Picture 2" descr="https://miro.medium.com/max/551/1*iu04m9kXfzAoBNJRmy_xnw.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46020" y="1635019"/>
            <a:ext cx="7512993" cy="4840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323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wipe(down)">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What is Sentiment Analysis?</a:t>
            </a:r>
          </a:p>
        </p:txBody>
      </p:sp>
      <p:sp>
        <p:nvSpPr>
          <p:cNvPr id="3" name="Content Placeholder 2"/>
          <p:cNvSpPr>
            <a:spLocks noGrp="1"/>
          </p:cNvSpPr>
          <p:nvPr>
            <p:ph idx="1"/>
          </p:nvPr>
        </p:nvSpPr>
        <p:spPr/>
        <p:txBody>
          <a:bodyPr>
            <a:normAutofit/>
          </a:bodyPr>
          <a:lstStyle/>
          <a:p>
            <a:pPr algn="just"/>
            <a:r>
              <a:rPr lang="en-US" sz="2400" dirty="0"/>
              <a:t>Sentiment analysis (also called </a:t>
            </a:r>
            <a:r>
              <a:rPr lang="en-US" sz="2400" i="1" dirty="0"/>
              <a:t>opinion mining</a:t>
            </a:r>
            <a:r>
              <a:rPr lang="en-US" sz="2400" dirty="0"/>
              <a:t>) is the automated process of identifying and extracting the subjective information that underlies a text. This can be either an opinion, a judgment, or a feeling about a particular topic or subject. The most common type of sentiment analysis is called ‘polarity detection’ and consists in classifying a statement as ‘positive’, ‘negative’ or ‘neutral’</a:t>
            </a:r>
            <a:r>
              <a:rPr lang="en-IN" sz="2400" dirty="0"/>
              <a:t>.</a:t>
            </a:r>
          </a:p>
          <a:p>
            <a:pPr algn="just"/>
            <a:r>
              <a:rPr lang="en-US" sz="2400" dirty="0"/>
              <a:t>For example, let’s take this sentence: “I don’t find the app useful: it’s really slow and constantly crashing”. A sentiment analysis model would automatically tag this as Negative.</a:t>
            </a:r>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200186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4" name="Date Placeholder 3"/>
          <p:cNvSpPr>
            <a:spLocks noGrp="1"/>
          </p:cNvSpPr>
          <p:nvPr>
            <p:ph type="dt" sz="half" idx="10"/>
          </p:nvPr>
        </p:nvSpPr>
        <p:spPr>
          <a:xfrm>
            <a:off x="0" y="6505854"/>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30</a:t>
            </a:fld>
            <a:endParaRPr lang="en-US" dirty="0"/>
          </a:p>
        </p:txBody>
      </p:sp>
      <p:sp>
        <p:nvSpPr>
          <p:cNvPr id="3" name="Content Placeholder 2"/>
          <p:cNvSpPr>
            <a:spLocks noGrp="1"/>
          </p:cNvSpPr>
          <p:nvPr>
            <p:ph idx="1"/>
          </p:nvPr>
        </p:nvSpPr>
        <p:spPr/>
        <p:txBody>
          <a:bodyPr/>
          <a:lstStyle/>
          <a:p>
            <a:pPr marL="514350" indent="-514350">
              <a:buFont typeface="+mj-lt"/>
              <a:buAutoNum type="arabicPeriod" startAt="4"/>
            </a:pPr>
            <a:r>
              <a:rPr lang="en-IN" dirty="0"/>
              <a:t>Model parameters</a:t>
            </a:r>
          </a:p>
          <a:p>
            <a:pPr lvl="1"/>
            <a:r>
              <a:rPr lang="en-IN" b="1" dirty="0"/>
              <a:t>Activation Function:</a:t>
            </a:r>
            <a:r>
              <a:rPr lang="en-IN" dirty="0"/>
              <a:t> we have used </a:t>
            </a:r>
            <a:r>
              <a:rPr lang="en-IN" dirty="0" err="1"/>
              <a:t>ReLU</a:t>
            </a:r>
            <a:r>
              <a:rPr lang="en-IN" dirty="0"/>
              <a:t> (rectified linear activation unit) as the activation function. </a:t>
            </a:r>
            <a:r>
              <a:rPr lang="en-IN" dirty="0" err="1"/>
              <a:t>ReLU</a:t>
            </a:r>
            <a:r>
              <a:rPr lang="en-IN" dirty="0"/>
              <a:t> helps complex relationships in the data to be captured by the model.</a:t>
            </a:r>
          </a:p>
          <a:p>
            <a:pPr lvl="1"/>
            <a:r>
              <a:rPr lang="en-IN" b="1" dirty="0"/>
              <a:t>Optimiser:</a:t>
            </a:r>
            <a:r>
              <a:rPr lang="en-IN" dirty="0"/>
              <a:t> We use </a:t>
            </a:r>
            <a:r>
              <a:rPr lang="en-IN" dirty="0" err="1"/>
              <a:t>adam</a:t>
            </a:r>
            <a:r>
              <a:rPr lang="en-IN" dirty="0"/>
              <a:t> optimiser, which is an adaptive learning rate optimiser.</a:t>
            </a:r>
          </a:p>
          <a:p>
            <a:pPr lvl="1"/>
            <a:r>
              <a:rPr lang="en-IN" b="1" dirty="0"/>
              <a:t>Loss function:</a:t>
            </a:r>
            <a:r>
              <a:rPr lang="en-IN" dirty="0"/>
              <a:t> We have trained a network to output a probability over the 10 classes using </a:t>
            </a:r>
            <a:r>
              <a:rPr lang="en-IN" b="1" dirty="0"/>
              <a:t>Cross-Entropy loss</a:t>
            </a:r>
            <a:r>
              <a:rPr lang="en-IN" dirty="0"/>
              <a:t>, also called </a:t>
            </a:r>
            <a:r>
              <a:rPr lang="en-IN" dirty="0" err="1"/>
              <a:t>Softmax</a:t>
            </a:r>
            <a:r>
              <a:rPr lang="en-IN" dirty="0"/>
              <a:t> Loss.</a:t>
            </a:r>
          </a:p>
          <a:p>
            <a:pPr marL="457200" lvl="1" indent="0">
              <a:buNone/>
            </a:pPr>
            <a:endParaRPr lang="en-IN" dirty="0"/>
          </a:p>
        </p:txBody>
      </p:sp>
    </p:spTree>
    <p:extLst>
      <p:ext uri="{BB962C8B-B14F-4D97-AF65-F5344CB8AC3E}">
        <p14:creationId xmlns:p14="http://schemas.microsoft.com/office/powerpoint/2010/main" val="2515004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4" name="Date Placeholder 3"/>
          <p:cNvSpPr>
            <a:spLocks noGrp="1"/>
          </p:cNvSpPr>
          <p:nvPr>
            <p:ph type="dt" sz="half" idx="10"/>
          </p:nvPr>
        </p:nvSpPr>
        <p:spPr>
          <a:xfrm>
            <a:off x="0" y="6505854"/>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31</a:t>
            </a:fld>
            <a:endParaRPr lang="en-US" dirty="0"/>
          </a:p>
        </p:txBody>
      </p:sp>
      <p:sp>
        <p:nvSpPr>
          <p:cNvPr id="3" name="Content Placeholder 2"/>
          <p:cNvSpPr>
            <a:spLocks noGrp="1"/>
          </p:cNvSpPr>
          <p:nvPr>
            <p:ph idx="1"/>
          </p:nvPr>
        </p:nvSpPr>
        <p:spPr/>
        <p:txBody>
          <a:bodyPr>
            <a:normAutofit/>
          </a:bodyPr>
          <a:lstStyle/>
          <a:p>
            <a:pPr marL="514350" indent="-514350" algn="just">
              <a:buFont typeface="+mj-lt"/>
              <a:buAutoNum type="arabicPeriod" startAt="5"/>
            </a:pPr>
            <a:r>
              <a:rPr lang="en-IN" dirty="0"/>
              <a:t>Train and test the model</a:t>
            </a:r>
          </a:p>
          <a:p>
            <a:pPr lvl="1" algn="just"/>
            <a:r>
              <a:rPr lang="en-IN" dirty="0"/>
              <a:t>We have run the training on a </a:t>
            </a:r>
            <a:r>
              <a:rPr lang="en-IN" b="1" dirty="0"/>
              <a:t>batch size of</a:t>
            </a:r>
            <a:r>
              <a:rPr lang="en-IN" dirty="0"/>
              <a:t> </a:t>
            </a:r>
            <a:r>
              <a:rPr lang="en-IN" b="1" dirty="0"/>
              <a:t>2000</a:t>
            </a:r>
            <a:r>
              <a:rPr lang="en-IN" dirty="0"/>
              <a:t> items at a time.</a:t>
            </a:r>
          </a:p>
          <a:p>
            <a:pPr lvl="1" algn="just"/>
            <a:r>
              <a:rPr lang="en-IN" dirty="0"/>
              <a:t>The training is set to run for 25 epochs. </a:t>
            </a:r>
          </a:p>
          <a:p>
            <a:pPr lvl="1" algn="just"/>
            <a:r>
              <a:rPr lang="en-IN" dirty="0"/>
              <a:t>We have enabled early stopping to overcome </a:t>
            </a:r>
            <a:r>
              <a:rPr lang="en-IN" dirty="0" err="1"/>
              <a:t>overfitting</a:t>
            </a:r>
            <a:r>
              <a:rPr lang="en-IN" dirty="0"/>
              <a:t>.</a:t>
            </a:r>
          </a:p>
          <a:p>
            <a:pPr lvl="1" algn="just"/>
            <a:r>
              <a:rPr lang="en-IN" dirty="0"/>
              <a:t>Early stopping is a method that allows us to specify an arbitrary large number of training epochs and stop training once the model performance stops improving on a hold out/validation dataset.</a:t>
            </a:r>
          </a:p>
          <a:p>
            <a:pPr lvl="1" algn="just"/>
            <a:r>
              <a:rPr lang="en-IN" dirty="0"/>
              <a:t>The model on the test set of 10 class sentiment classification provides a result of </a:t>
            </a:r>
            <a:r>
              <a:rPr lang="en-IN" b="1" dirty="0"/>
              <a:t>78.6% </a:t>
            </a:r>
            <a:r>
              <a:rPr lang="en-IN" dirty="0"/>
              <a:t>accuracy.</a:t>
            </a:r>
          </a:p>
        </p:txBody>
      </p:sp>
    </p:spTree>
    <p:extLst>
      <p:ext uri="{BB962C8B-B14F-4D97-AF65-F5344CB8AC3E}">
        <p14:creationId xmlns:p14="http://schemas.microsoft.com/office/powerpoint/2010/main" val="3041434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E86D4D1-C828-42D7-B71E-E8C51D2B21F1}"/>
              </a:ext>
            </a:extLst>
          </p:cNvPr>
          <p:cNvSpPr>
            <a:spLocks noGrp="1"/>
          </p:cNvSpPr>
          <p:nvPr>
            <p:ph type="title"/>
          </p:nvPr>
        </p:nvSpPr>
        <p:spPr/>
        <p:txBody>
          <a:bodyPr/>
          <a:lstStyle/>
          <a:p>
            <a:r>
              <a:rPr lang="en-IN" dirty="0"/>
              <a:t>Accuracy Table</a:t>
            </a:r>
          </a:p>
        </p:txBody>
      </p:sp>
      <p:pic>
        <p:nvPicPr>
          <p:cNvPr id="9" name="Content Placeholder 8">
            <a:extLst>
              <a:ext uri="{FF2B5EF4-FFF2-40B4-BE49-F238E27FC236}">
                <a16:creationId xmlns:a16="http://schemas.microsoft.com/office/drawing/2014/main" xmlns="" id="{A8F1CC70-8F56-40CE-8847-6C12F032D673}"/>
              </a:ext>
            </a:extLst>
          </p:cNvPr>
          <p:cNvPicPr>
            <a:picLocks noGrp="1" noChangeAspect="1"/>
          </p:cNvPicPr>
          <p:nvPr>
            <p:ph idx="1"/>
          </p:nvPr>
        </p:nvPicPr>
        <p:blipFill>
          <a:blip r:embed="rId2"/>
          <a:stretch>
            <a:fillRect/>
          </a:stretch>
        </p:blipFill>
        <p:spPr>
          <a:xfrm>
            <a:off x="863482" y="2249906"/>
            <a:ext cx="10465036" cy="3212431"/>
          </a:xfrm>
          <a:prstGeom prst="rect">
            <a:avLst/>
          </a:prstGeom>
        </p:spPr>
      </p:pic>
      <p:sp>
        <p:nvSpPr>
          <p:cNvPr id="4" name="Date Placeholder 3">
            <a:extLst>
              <a:ext uri="{FF2B5EF4-FFF2-40B4-BE49-F238E27FC236}">
                <a16:creationId xmlns:a16="http://schemas.microsoft.com/office/drawing/2014/main" xmlns="" id="{0BEDC816-1824-491A-805A-426E8CD89961}"/>
              </a:ext>
            </a:extLst>
          </p:cNvPr>
          <p:cNvSpPr>
            <a:spLocks noGrp="1"/>
          </p:cNvSpPr>
          <p:nvPr>
            <p:ph type="dt" sz="half" idx="10"/>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alibri" panose="020F0502020204030204"/>
                <a:ea typeface="+mn-ea"/>
                <a:cs typeface="+mn-cs"/>
              </a:rPr>
              <a:t>19th February,2016</a:t>
            </a: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xmlns="" id="{75A4AC7A-47D0-4914-86FB-B1E2FE8AB828}"/>
              </a:ext>
            </a:extLst>
          </p:cNvPr>
          <p:cNvSpPr>
            <a:spLocks noGrp="1"/>
          </p:cNvSpPr>
          <p:nvPr>
            <p:ph type="ftr" sz="quarter" idx="11"/>
          </p:nvPr>
        </p:nvSpPr>
        <p:spPr/>
        <p: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Calibri" panose="020F0502020204030204"/>
                <a:ea typeface="+mn-ea"/>
                <a:cs typeface="+mn-cs"/>
              </a:rPr>
              <a:t>U &amp; P U. Patel Department of Computer Engineering, CSPIT, CHARUSAT</a:t>
            </a: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xmlns="" id="{045889E8-F3CA-482A-B5F1-32680BE10903}"/>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7F1E4F-1CFF-5643-939E-217C01CDF565}" type="slidenum">
              <a:rPr kumimoji="0" lang="en-US" sz="1400" b="1" i="0" u="none" strike="noStrike" kern="1200" cap="none" spc="0" normalizeH="0" baseline="0" noProof="0" smtClean="0">
                <a:ln>
                  <a:noFill/>
                </a:ln>
                <a:solidFill>
                  <a:prstClr val="white"/>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4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66894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Implementation of </a:t>
            </a:r>
            <a:r>
              <a:rPr lang="en-IN" smtClean="0"/>
              <a:t>Topic Modelling</a:t>
            </a:r>
            <a:endParaRPr lang="en-IN" dirty="0"/>
          </a:p>
        </p:txBody>
      </p:sp>
      <p:sp>
        <p:nvSpPr>
          <p:cNvPr id="4" name="Date Placeholder 3"/>
          <p:cNvSpPr>
            <a:spLocks noGrp="1"/>
          </p:cNvSpPr>
          <p:nvPr>
            <p:ph type="dt" sz="half" idx="10"/>
          </p:nvPr>
        </p:nvSpPr>
        <p:spPr>
          <a:xfrm>
            <a:off x="0" y="6505854"/>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33</a:t>
            </a:fld>
            <a:endParaRPr lang="en-US" dirty="0"/>
          </a:p>
        </p:txBody>
      </p:sp>
      <p:sp>
        <p:nvSpPr>
          <p:cNvPr id="3" name="Content Placeholder 2"/>
          <p:cNvSpPr>
            <a:spLocks noGrp="1"/>
          </p:cNvSpPr>
          <p:nvPr>
            <p:ph idx="1"/>
          </p:nvPr>
        </p:nvSpPr>
        <p:spPr/>
        <p:txBody>
          <a:bodyPr>
            <a:normAutofit/>
          </a:bodyPr>
          <a:lstStyle/>
          <a:p>
            <a:pPr marL="0" indent="0" algn="just">
              <a:buNone/>
            </a:pPr>
            <a:r>
              <a:rPr lang="en-IN" dirty="0"/>
              <a:t>LDA Algorithm</a:t>
            </a:r>
          </a:p>
          <a:p>
            <a:pPr lvl="1" algn="just"/>
            <a:r>
              <a:rPr lang="en-IN" dirty="0"/>
              <a:t>In natural language processing, the latent </a:t>
            </a:r>
            <a:r>
              <a:rPr lang="en-IN" dirty="0" err="1"/>
              <a:t>Dirichlet</a:t>
            </a:r>
            <a:r>
              <a:rPr lang="en-IN" dirty="0"/>
              <a:t> allocation (LDA) is a generative statistical model that allows sets of observations to be explained by unobserved groups that explain why some parts of the data are similar. For example, if observations are words collected into documents, it posits that each document is a mixture of a small number of topics and that each word's presence is attributable to one of the document's topics.</a:t>
            </a:r>
          </a:p>
          <a:p>
            <a:pPr lvl="1" algn="just"/>
            <a:r>
              <a:rPr lang="en-IN" dirty="0"/>
              <a:t>LDA assumes documents are produced from a mixture of topics. Those topics then generate words based on their probability distribution. Given a dataset of documents, LDA backtracks and tries to figure out what topics would create those documents in the first place.</a:t>
            </a:r>
          </a:p>
        </p:txBody>
      </p:sp>
    </p:spTree>
    <p:extLst>
      <p:ext uri="{BB962C8B-B14F-4D97-AF65-F5344CB8AC3E}">
        <p14:creationId xmlns:p14="http://schemas.microsoft.com/office/powerpoint/2010/main" val="2775087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3" name="Content Placeholder 2"/>
          <p:cNvSpPr>
            <a:spLocks noGrp="1"/>
          </p:cNvSpPr>
          <p:nvPr>
            <p:ph idx="1"/>
          </p:nvPr>
        </p:nvSpPr>
        <p:spPr/>
        <p:txBody>
          <a:bodyPr/>
          <a:lstStyle/>
          <a:p>
            <a:pPr lvl="1"/>
            <a:r>
              <a:rPr lang="en-IN" dirty="0"/>
              <a:t>LDA is a matrix factorization technique. In vector space, any corpus (collection of documents) can be represented as a document-term matrix. The following matrix shows a corpus of N documents D1, D2, D3 … </a:t>
            </a:r>
            <a:r>
              <a:rPr lang="en-IN" dirty="0" err="1"/>
              <a:t>Dn</a:t>
            </a:r>
            <a:r>
              <a:rPr lang="en-IN" dirty="0"/>
              <a:t> and vocabulary size of M words W1,W2 .. </a:t>
            </a:r>
            <a:r>
              <a:rPr lang="en-IN" dirty="0" err="1"/>
              <a:t>Wn</a:t>
            </a:r>
            <a:r>
              <a:rPr lang="en-IN" dirty="0"/>
              <a:t>. The value of </a:t>
            </a:r>
            <a:r>
              <a:rPr lang="en-IN" dirty="0" err="1"/>
              <a:t>i,j</a:t>
            </a:r>
            <a:r>
              <a:rPr lang="en-IN" dirty="0"/>
              <a:t> cell gives the frequency count of word </a:t>
            </a:r>
            <a:r>
              <a:rPr lang="en-IN" dirty="0" err="1"/>
              <a:t>Wj</a:t>
            </a:r>
            <a:r>
              <a:rPr lang="en-IN" dirty="0"/>
              <a:t> in Document Di.</a:t>
            </a:r>
          </a:p>
          <a:p>
            <a:pPr lvl="1"/>
            <a:endParaRPr lang="en-IN" dirty="0"/>
          </a:p>
          <a:p>
            <a:pPr marL="457200" lvl="1" indent="0">
              <a:buNone/>
            </a:pPr>
            <a:endParaRPr lang="en-IN" dirty="0"/>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34</a:t>
            </a:fld>
            <a:endParaRPr lang="en-US" dirty="0"/>
          </a:p>
        </p:txBody>
      </p:sp>
      <p:pic>
        <p:nvPicPr>
          <p:cNvPr id="10" name="Picture 4" descr="Modeling2"/>
          <p:cNvPicPr>
            <a:picLocks noChangeAspect="1" noChangeArrowheads="1"/>
          </p:cNvPicPr>
          <p:nvPr/>
        </p:nvPicPr>
        <p:blipFill rotWithShape="1">
          <a:blip r:embed="rId2">
            <a:extLst>
              <a:ext uri="{28A0092B-C50C-407E-A947-70E740481C1C}">
                <a14:useLocalDpi xmlns:a14="http://schemas.microsoft.com/office/drawing/2010/main" val="0"/>
              </a:ext>
            </a:extLst>
          </a:blip>
          <a:srcRect l="3908" t="3948" r="3906" b="2532"/>
          <a:stretch/>
        </p:blipFill>
        <p:spPr bwMode="auto">
          <a:xfrm>
            <a:off x="4490114" y="3603009"/>
            <a:ext cx="3220872" cy="2524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314613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3" name="Content Placeholder 2"/>
          <p:cNvSpPr>
            <a:spLocks noGrp="1"/>
          </p:cNvSpPr>
          <p:nvPr>
            <p:ph idx="1"/>
          </p:nvPr>
        </p:nvSpPr>
        <p:spPr/>
        <p:txBody>
          <a:bodyPr/>
          <a:lstStyle/>
          <a:p>
            <a:pPr lvl="1"/>
            <a:r>
              <a:rPr lang="en-IN" dirty="0"/>
              <a:t>LDA converts this Document-Term Matrix into two lower dimensional matrices – M1 and M2.</a:t>
            </a:r>
          </a:p>
          <a:p>
            <a:pPr lvl="1"/>
            <a:r>
              <a:rPr lang="en-IN" dirty="0"/>
              <a:t>M1 is a document-topics matrix and M2 is a topic – terms matrix with dimensions (N,  K) and (K, M) respectively, where N is the number of documents, K is the number of topics and M is the vocabulary size.</a:t>
            </a:r>
          </a:p>
          <a:p>
            <a:pPr marL="457200" lvl="1" indent="0">
              <a:buNone/>
            </a:pPr>
            <a:endParaRPr lang="en-IN" dirty="0"/>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35</a:t>
            </a:fld>
            <a:endParaRPr lang="en-US" dirty="0"/>
          </a:p>
        </p:txBody>
      </p:sp>
      <p:pic>
        <p:nvPicPr>
          <p:cNvPr id="2056" name="Picture 8" descr="modeling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68141" y="3904113"/>
            <a:ext cx="2775608" cy="239067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Modeling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0310" y="3904113"/>
            <a:ext cx="3091380" cy="2390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948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3" name="Content Placeholder 2"/>
          <p:cNvSpPr>
            <a:spLocks noGrp="1"/>
          </p:cNvSpPr>
          <p:nvPr>
            <p:ph idx="1"/>
          </p:nvPr>
        </p:nvSpPr>
        <p:spPr/>
        <p:txBody>
          <a:bodyPr>
            <a:normAutofit/>
          </a:bodyPr>
          <a:lstStyle/>
          <a:p>
            <a:pPr lvl="1"/>
            <a:r>
              <a:rPr lang="en-IN" dirty="0"/>
              <a:t>Notice that these two matrices already provides topic word and document topic distributions, However, these distribution needs to be improved, which is the main aim of LDA. LDA makes use of sampling techniques in order to improve these matrices.</a:t>
            </a:r>
          </a:p>
          <a:p>
            <a:pPr lvl="1"/>
            <a:r>
              <a:rPr lang="en-IN" dirty="0"/>
              <a:t>It Iterates through each word “w” for each document “d” and tries to adjust the current topic – word assignment with a new assignment. A new topic “k” is assigned to word “w” with a probability P which is a product of two probabilities p1 and p2.</a:t>
            </a:r>
          </a:p>
          <a:p>
            <a:pPr lvl="1"/>
            <a:r>
              <a:rPr lang="en-IN" dirty="0"/>
              <a:t>For every topic, two probabilities p1 and p2 are calculated. P1 – p(topic t / document d) = the proportion of words in document d that are currently assigned to topic t. P2 – p(word w / topic t) = the proportion of assignments to topic t over all documents that come from this word w.</a:t>
            </a:r>
          </a:p>
          <a:p>
            <a:pPr marL="457200" lvl="1" indent="0">
              <a:buNone/>
            </a:pPr>
            <a:endParaRPr lang="en-IN" dirty="0"/>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36</a:t>
            </a:fld>
            <a:endParaRPr lang="en-US" dirty="0"/>
          </a:p>
        </p:txBody>
      </p:sp>
    </p:spTree>
    <p:extLst>
      <p:ext uri="{BB962C8B-B14F-4D97-AF65-F5344CB8AC3E}">
        <p14:creationId xmlns:p14="http://schemas.microsoft.com/office/powerpoint/2010/main" val="2552951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Implementation Details (cont..)</a:t>
            </a:r>
          </a:p>
        </p:txBody>
      </p:sp>
      <p:sp>
        <p:nvSpPr>
          <p:cNvPr id="3" name="Content Placeholder 2"/>
          <p:cNvSpPr>
            <a:spLocks noGrp="1"/>
          </p:cNvSpPr>
          <p:nvPr>
            <p:ph idx="1"/>
          </p:nvPr>
        </p:nvSpPr>
        <p:spPr/>
        <p:txBody>
          <a:bodyPr>
            <a:normAutofit/>
          </a:bodyPr>
          <a:lstStyle/>
          <a:p>
            <a:pPr lvl="1"/>
            <a:r>
              <a:rPr lang="en-IN" dirty="0"/>
              <a:t>The current topic – word assignment is updated with a new topic with the probability, product of p1 and p2 . In this step, the model assumes that all the existing word – topic assignments except the current word are correct. This is essentially the probability that topic t generated word w, so it makes sense to adjust the current word’s topic with new probability.</a:t>
            </a:r>
          </a:p>
          <a:p>
            <a:pPr lvl="1"/>
            <a:r>
              <a:rPr lang="en-IN" dirty="0"/>
              <a:t>After a number of iterations, a steady state is achieved where the document topic and topic term distributions are fairly good. This is the convergence point of LDA.</a:t>
            </a:r>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37</a:t>
            </a:fld>
            <a:endParaRPr lang="en-US" dirty="0"/>
          </a:p>
        </p:txBody>
      </p:sp>
    </p:spTree>
    <p:extLst>
      <p:ext uri="{BB962C8B-B14F-4D97-AF65-F5344CB8AC3E}">
        <p14:creationId xmlns:p14="http://schemas.microsoft.com/office/powerpoint/2010/main" val="17645404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Screenshots</a:t>
            </a:r>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38</a:t>
            </a:fld>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8235" y="1600994"/>
            <a:ext cx="10482836" cy="4874519"/>
          </a:xfrm>
        </p:spPr>
      </p:pic>
    </p:spTree>
    <p:extLst>
      <p:ext uri="{BB962C8B-B14F-4D97-AF65-F5344CB8AC3E}">
        <p14:creationId xmlns:p14="http://schemas.microsoft.com/office/powerpoint/2010/main" val="37049689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Screenshots</a:t>
            </a:r>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39</a:t>
            </a:fld>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3388" y="1592263"/>
            <a:ext cx="10374711" cy="4883250"/>
          </a:xfrm>
        </p:spPr>
      </p:pic>
    </p:spTree>
    <p:extLst>
      <p:ext uri="{BB962C8B-B14F-4D97-AF65-F5344CB8AC3E}">
        <p14:creationId xmlns:p14="http://schemas.microsoft.com/office/powerpoint/2010/main" val="1212477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Why is Sentiment Analysis important?</a:t>
            </a:r>
          </a:p>
        </p:txBody>
      </p:sp>
      <p:sp>
        <p:nvSpPr>
          <p:cNvPr id="3" name="Content Placeholder 2"/>
          <p:cNvSpPr>
            <a:spLocks noGrp="1"/>
          </p:cNvSpPr>
          <p:nvPr>
            <p:ph idx="1"/>
          </p:nvPr>
        </p:nvSpPr>
        <p:spPr/>
        <p:txBody>
          <a:bodyPr>
            <a:normAutofit fontScale="92500" lnSpcReduction="10000"/>
          </a:bodyPr>
          <a:lstStyle/>
          <a:p>
            <a:pPr algn="just"/>
            <a:r>
              <a:rPr lang="en-IN" sz="2000" dirty="0"/>
              <a:t>In this world where most of the data is unstructured it’s hard to analyse data manually. But with the help of machine learning we can train a model to do so and easily carry out sentiment analysis on a huge set of data.</a:t>
            </a:r>
          </a:p>
          <a:p>
            <a:pPr algn="just"/>
            <a:r>
              <a:rPr lang="en-IN" sz="2000" dirty="0"/>
              <a:t>There are some advantages of sentiment analysis :</a:t>
            </a:r>
          </a:p>
          <a:p>
            <a:pPr algn="just"/>
            <a:r>
              <a:rPr lang="en-US" sz="2000" b="1" dirty="0"/>
              <a:t>Scalability: </a:t>
            </a:r>
            <a:r>
              <a:rPr lang="en-US" sz="2000" dirty="0"/>
              <a:t>let’s say you need to analyze hundreds of tweets mentioning a brand. While you could do that manually, it would take hours and hours of manual processing and would end up being inconsistent and impossible to scale. By performing Twitter sentiment analysis you can automate this task and obtain cost-effective results in a very short time.</a:t>
            </a:r>
          </a:p>
          <a:p>
            <a:pPr algn="just"/>
            <a:r>
              <a:rPr lang="en-US" sz="2000" b="1" dirty="0"/>
              <a:t>Real-Time Analysis: </a:t>
            </a:r>
            <a:r>
              <a:rPr lang="en-US" sz="2000" dirty="0"/>
              <a:t>Twitter sentiment analysis is critical to notice sudden shifts in customer moods, detect if critics and complaints are increasing and take action before the problem escalates. You can be monitoring your brand in real-time and get valuable insights that allow you to make changes or improvements when needed.</a:t>
            </a:r>
          </a:p>
          <a:p>
            <a:pPr algn="just"/>
            <a:r>
              <a:rPr lang="en-US" sz="2000" b="1" dirty="0"/>
              <a:t>Consistent Criteria: </a:t>
            </a:r>
            <a:r>
              <a:rPr lang="en-US" sz="2000" dirty="0"/>
              <a:t>analyzing sentiment in a text is a subjective task. When done manually, the same tweet may be perceived differently by two members of the same team, and the results will probably be biased. By training a machine learning model to perform sentiment analysis on Twitter, you can set the parameters to analyze all your data and obtain more consistent and accurate results.</a:t>
            </a:r>
          </a:p>
          <a:p>
            <a:pPr algn="just"/>
            <a:endParaRPr lang="en-IN" sz="2000" dirty="0"/>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3262065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arn(inVertic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Challenges</a:t>
            </a:r>
          </a:p>
        </p:txBody>
      </p:sp>
      <p:sp>
        <p:nvSpPr>
          <p:cNvPr id="3" name="Content Placeholder 2"/>
          <p:cNvSpPr>
            <a:spLocks noGrp="1"/>
          </p:cNvSpPr>
          <p:nvPr>
            <p:ph idx="1"/>
          </p:nvPr>
        </p:nvSpPr>
        <p:spPr/>
        <p:txBody>
          <a:bodyPr>
            <a:normAutofit/>
          </a:bodyPr>
          <a:lstStyle/>
          <a:p>
            <a:r>
              <a:rPr lang="en-IN" dirty="0"/>
              <a:t>People express opinions in complex ways.</a:t>
            </a:r>
          </a:p>
          <a:p>
            <a:r>
              <a:rPr lang="en-IN" dirty="0"/>
              <a:t>In opinion texts, lexical content alone can be misleading</a:t>
            </a:r>
          </a:p>
          <a:p>
            <a:r>
              <a:rPr lang="en-IN" dirty="0"/>
              <a:t>Intra-textual and sub-sentential reversals, negation, topic change are common</a:t>
            </a:r>
          </a:p>
          <a:p>
            <a:r>
              <a:rPr lang="en-IN" dirty="0"/>
              <a:t>Rhetorical devices/modes such as sarcasm, irony, implications, etc.</a:t>
            </a:r>
          </a:p>
          <a:p>
            <a:r>
              <a:rPr lang="en-IN" dirty="0"/>
              <a:t>Unstructured and also non-grammatical</a:t>
            </a:r>
          </a:p>
          <a:p>
            <a:r>
              <a:rPr lang="en-IN" dirty="0"/>
              <a:t>Lexical variation</a:t>
            </a:r>
          </a:p>
          <a:p>
            <a:r>
              <a:rPr lang="en-IN" dirty="0"/>
              <a:t>Out of vocabulary words</a:t>
            </a:r>
          </a:p>
          <a:p>
            <a:r>
              <a:rPr lang="en-IN" dirty="0"/>
              <a:t>Extensive usage of acronyms like asap, </a:t>
            </a:r>
            <a:r>
              <a:rPr lang="en-IN" dirty="0" err="1"/>
              <a:t>lol</a:t>
            </a:r>
            <a:r>
              <a:rPr lang="en-IN" dirty="0"/>
              <a:t> </a:t>
            </a:r>
            <a:r>
              <a:rPr lang="en-IN" dirty="0" err="1"/>
              <a:t>etc</a:t>
            </a:r>
            <a:r>
              <a:rPr lang="en-IN" dirty="0"/>
              <a:t> and </a:t>
            </a:r>
            <a:r>
              <a:rPr lang="en-IN" dirty="0" err="1"/>
              <a:t>emojis</a:t>
            </a:r>
            <a:r>
              <a:rPr lang="en-IN" dirty="0"/>
              <a:t>.</a:t>
            </a:r>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40</a:t>
            </a:fld>
            <a:endParaRPr lang="en-US" dirty="0"/>
          </a:p>
        </p:txBody>
      </p:sp>
    </p:spTree>
    <p:extLst>
      <p:ext uri="{BB962C8B-B14F-4D97-AF65-F5344CB8AC3E}">
        <p14:creationId xmlns:p14="http://schemas.microsoft.com/office/powerpoint/2010/main" val="3032390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Future Plans</a:t>
            </a:r>
          </a:p>
        </p:txBody>
      </p:sp>
      <p:sp>
        <p:nvSpPr>
          <p:cNvPr id="3" name="Content Placeholder 2"/>
          <p:cNvSpPr>
            <a:spLocks noGrp="1"/>
          </p:cNvSpPr>
          <p:nvPr>
            <p:ph idx="1"/>
          </p:nvPr>
        </p:nvSpPr>
        <p:spPr/>
        <p:txBody>
          <a:bodyPr>
            <a:normAutofit/>
          </a:bodyPr>
          <a:lstStyle/>
          <a:p>
            <a:pPr lvl="0" algn="just"/>
            <a:r>
              <a:rPr lang="en-IN" sz="2400" dirty="0"/>
              <a:t>User can upload their files if required.</a:t>
            </a:r>
            <a:endParaRPr lang="en-US" sz="2400" dirty="0"/>
          </a:p>
          <a:p>
            <a:pPr lvl="0" algn="just"/>
            <a:r>
              <a:rPr lang="en-IN" sz="2400" dirty="0"/>
              <a:t>Analysing sentiment on emoji’s.</a:t>
            </a:r>
            <a:endParaRPr lang="en-US" sz="2400" dirty="0"/>
          </a:p>
          <a:p>
            <a:pPr lvl="0" algn="just"/>
            <a:r>
              <a:rPr lang="en-IN" sz="2400" dirty="0"/>
              <a:t>Interpreting sarcasm.</a:t>
            </a:r>
            <a:endParaRPr lang="en-US" sz="2400" dirty="0"/>
          </a:p>
          <a:p>
            <a:pPr lvl="0" algn="just"/>
            <a:r>
              <a:rPr lang="en-IN" sz="2400" dirty="0"/>
              <a:t>Future research can be done with possible improvement such as more refined data and more accurate algorithm.</a:t>
            </a:r>
            <a:endParaRPr lang="en-US" sz="2400" dirty="0"/>
          </a:p>
          <a:p>
            <a:pPr lvl="0" algn="just"/>
            <a:r>
              <a:rPr lang="en-IN" sz="2400" dirty="0"/>
              <a:t>Potential improvement can be made to our data collection and analysis method.</a:t>
            </a:r>
          </a:p>
          <a:p>
            <a:pPr lvl="0" algn="just"/>
            <a:r>
              <a:rPr lang="en-IN" sz="2400" dirty="0"/>
              <a:t>Merging Topic modelling and Sentiment analysis for better analysis.</a:t>
            </a:r>
            <a:endParaRPr lang="en-US" sz="2400" dirty="0"/>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41</a:t>
            </a:fld>
            <a:endParaRPr lang="en-US" dirty="0"/>
          </a:p>
        </p:txBody>
      </p:sp>
    </p:spTree>
    <p:extLst>
      <p:ext uri="{BB962C8B-B14F-4D97-AF65-F5344CB8AC3E}">
        <p14:creationId xmlns:p14="http://schemas.microsoft.com/office/powerpoint/2010/main" val="661930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Conclusion</a:t>
            </a:r>
          </a:p>
        </p:txBody>
      </p:sp>
      <p:sp>
        <p:nvSpPr>
          <p:cNvPr id="3" name="Content Placeholder 2"/>
          <p:cNvSpPr>
            <a:spLocks noGrp="1"/>
          </p:cNvSpPr>
          <p:nvPr>
            <p:ph idx="1"/>
          </p:nvPr>
        </p:nvSpPr>
        <p:spPr/>
        <p:txBody>
          <a:bodyPr>
            <a:normAutofit/>
          </a:bodyPr>
          <a:lstStyle/>
          <a:p>
            <a:pPr algn="just"/>
            <a:r>
              <a:rPr lang="en-US" sz="2400" dirty="0"/>
              <a:t>We conclude that using word embedding technique in LSTM model it is easier to classify the tweets and more we improve the training dataset more we can get accurate results. Additionally, </a:t>
            </a:r>
            <a:r>
              <a:rPr lang="en-US" sz="2400" dirty="0" smtClean="0"/>
              <a:t>using </a:t>
            </a:r>
            <a:r>
              <a:rPr lang="en-US" sz="2400" dirty="0"/>
              <a:t>TF-IDF </a:t>
            </a:r>
            <a:r>
              <a:rPr lang="en-US" sz="2400" dirty="0" smtClean="0"/>
              <a:t>model along </a:t>
            </a:r>
            <a:r>
              <a:rPr lang="en-US" sz="2400" dirty="0"/>
              <a:t>with LDA algorithm we can more accurately perform topic modelling.</a:t>
            </a:r>
            <a:endParaRPr lang="en-IN" sz="2400" dirty="0"/>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42</a:t>
            </a:fld>
            <a:endParaRPr lang="en-US" dirty="0"/>
          </a:p>
        </p:txBody>
      </p:sp>
    </p:spTree>
    <p:extLst>
      <p:ext uri="{BB962C8B-B14F-4D97-AF65-F5344CB8AC3E}">
        <p14:creationId xmlns:p14="http://schemas.microsoft.com/office/powerpoint/2010/main" val="246447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Bibliography</a:t>
            </a:r>
          </a:p>
        </p:txBody>
      </p:sp>
      <p:sp>
        <p:nvSpPr>
          <p:cNvPr id="3" name="Content Placeholder 2"/>
          <p:cNvSpPr>
            <a:spLocks noGrp="1"/>
          </p:cNvSpPr>
          <p:nvPr>
            <p:ph idx="1"/>
          </p:nvPr>
        </p:nvSpPr>
        <p:spPr/>
        <p:txBody>
          <a:bodyPr>
            <a:normAutofit/>
          </a:bodyPr>
          <a:lstStyle/>
          <a:p>
            <a:pPr marL="457200" lvl="0" indent="-355600">
              <a:lnSpc>
                <a:spcPct val="100000"/>
              </a:lnSpc>
              <a:spcBef>
                <a:spcPts val="0"/>
              </a:spcBef>
              <a:buSzPts val="2000"/>
            </a:pPr>
            <a:r>
              <a:rPr lang="en-IN" sz="1800" dirty="0">
                <a:hlinkClick r:id="rId2"/>
              </a:rPr>
              <a:t>https://www.kaggle.com/thoughtvector/customer-support-on-twitter</a:t>
            </a:r>
            <a:r>
              <a:rPr lang="en-IN" sz="1800" dirty="0"/>
              <a:t> (Dataset)</a:t>
            </a:r>
          </a:p>
          <a:p>
            <a:pPr marL="457200" lvl="0" indent="-355600">
              <a:lnSpc>
                <a:spcPct val="100000"/>
              </a:lnSpc>
              <a:spcBef>
                <a:spcPts val="0"/>
              </a:spcBef>
              <a:buSzPts val="2000"/>
            </a:pPr>
            <a:r>
              <a:rPr lang="en-IN" sz="1800" dirty="0">
                <a:hlinkClick r:id="rId3"/>
              </a:rPr>
              <a:t>https://nlp.stanford.edu/sentiment/code.html</a:t>
            </a:r>
            <a:r>
              <a:rPr lang="en-IN" sz="1800" dirty="0"/>
              <a:t> (Dataset - Stanford)</a:t>
            </a:r>
          </a:p>
          <a:p>
            <a:pPr marL="457200" lvl="0" indent="-355600">
              <a:lnSpc>
                <a:spcPct val="100000"/>
              </a:lnSpc>
              <a:spcBef>
                <a:spcPts val="0"/>
              </a:spcBef>
              <a:buSzPts val="2000"/>
            </a:pPr>
            <a:r>
              <a:rPr lang="en-IN" sz="1800" dirty="0">
                <a:hlinkClick r:id="rId4"/>
              </a:rPr>
              <a:t>https://monkeylearn.com/sentiment-analysis/</a:t>
            </a:r>
            <a:r>
              <a:rPr lang="en-IN" sz="1800" dirty="0"/>
              <a:t> (Sentiment Analysis)</a:t>
            </a:r>
          </a:p>
          <a:p>
            <a:pPr marL="457200" lvl="0" indent="-355600">
              <a:lnSpc>
                <a:spcPct val="100000"/>
              </a:lnSpc>
              <a:spcBef>
                <a:spcPts val="0"/>
              </a:spcBef>
              <a:buSzPts val="2000"/>
            </a:pPr>
            <a:r>
              <a:rPr lang="en-IN" sz="1800" dirty="0">
                <a:hlinkClick r:id="rId5"/>
              </a:rPr>
              <a:t>https://paperswithcode.com/task/topic-models/latest</a:t>
            </a:r>
            <a:r>
              <a:rPr lang="en-IN" sz="1800" dirty="0"/>
              <a:t> (Topic Clustering)</a:t>
            </a:r>
          </a:p>
          <a:p>
            <a:pPr marL="457200" lvl="0" indent="-355600">
              <a:lnSpc>
                <a:spcPct val="100000"/>
              </a:lnSpc>
              <a:spcBef>
                <a:spcPts val="0"/>
              </a:spcBef>
              <a:buSzPts val="2000"/>
            </a:pPr>
            <a:r>
              <a:rPr lang="en-IN" sz="1800" dirty="0">
                <a:hlinkClick r:id="rId6"/>
              </a:rPr>
              <a:t>https://medium.com/nanonets/topic-modeling-with-lsa-psla-lda-and-lda2vec-555ff65b0b05</a:t>
            </a:r>
            <a:r>
              <a:rPr lang="en-IN" sz="1800" dirty="0"/>
              <a:t> (Topic Clustering)</a:t>
            </a:r>
          </a:p>
          <a:p>
            <a:pPr marL="457200" lvl="0" indent="-355600">
              <a:lnSpc>
                <a:spcPct val="100000"/>
              </a:lnSpc>
              <a:spcBef>
                <a:spcPts val="0"/>
              </a:spcBef>
              <a:buSzPts val="2000"/>
            </a:pPr>
            <a:r>
              <a:rPr lang="en-IN" sz="1800" dirty="0">
                <a:hlinkClick r:id="rId7"/>
              </a:rPr>
              <a:t>https://devopedia.org/text-clustering</a:t>
            </a:r>
            <a:r>
              <a:rPr lang="en-IN" sz="1800" dirty="0"/>
              <a:t> (Topic Clustering)</a:t>
            </a:r>
          </a:p>
          <a:p>
            <a:pPr marL="457200" lvl="0" indent="-355600">
              <a:lnSpc>
                <a:spcPct val="100000"/>
              </a:lnSpc>
              <a:spcBef>
                <a:spcPts val="0"/>
              </a:spcBef>
              <a:buSzPts val="2000"/>
            </a:pPr>
            <a:r>
              <a:rPr lang="en-IN" sz="1800" dirty="0">
                <a:hlinkClick r:id="rId8"/>
              </a:rPr>
              <a:t>https://machinelearningmastery.com/use-word-embedding-layers-deep-learning-keras/</a:t>
            </a:r>
            <a:r>
              <a:rPr lang="en-IN" sz="1800" dirty="0"/>
              <a:t> (Dense Embedding)</a:t>
            </a:r>
          </a:p>
          <a:p>
            <a:pPr marL="457200" lvl="0" indent="-355600">
              <a:lnSpc>
                <a:spcPct val="100000"/>
              </a:lnSpc>
              <a:spcBef>
                <a:spcPts val="0"/>
              </a:spcBef>
              <a:buSzPts val="2000"/>
            </a:pPr>
            <a:r>
              <a:rPr lang="en-IN" sz="1800" dirty="0">
                <a:hlinkClick r:id="rId9"/>
              </a:rPr>
              <a:t>https://towardsdatascience.com/sentiment-analysis-for-text-with-deep-learning-2f0a0c6472b5</a:t>
            </a:r>
            <a:r>
              <a:rPr lang="en-IN" sz="1800" dirty="0"/>
              <a:t> (Dense Embedding)</a:t>
            </a:r>
          </a:p>
          <a:p>
            <a:pPr marL="457200" lvl="0" indent="-355600">
              <a:lnSpc>
                <a:spcPct val="100000"/>
              </a:lnSpc>
              <a:spcBef>
                <a:spcPts val="0"/>
              </a:spcBef>
              <a:buSzPts val="2000"/>
            </a:pPr>
            <a:endParaRPr lang="en-IN" sz="1800" dirty="0"/>
          </a:p>
          <a:p>
            <a:pPr marL="457200" lvl="0" indent="-355600">
              <a:lnSpc>
                <a:spcPct val="100000"/>
              </a:lnSpc>
              <a:spcBef>
                <a:spcPts val="0"/>
              </a:spcBef>
              <a:buSzPts val="2000"/>
            </a:pPr>
            <a:endParaRPr lang="en-IN" sz="1800" dirty="0"/>
          </a:p>
        </p:txBody>
      </p:sp>
      <p:sp>
        <p:nvSpPr>
          <p:cNvPr id="4" name="Date Placeholder 3"/>
          <p:cNvSpPr>
            <a:spLocks noGrp="1"/>
          </p:cNvSpPr>
          <p:nvPr>
            <p:ph type="dt" sz="half" idx="10"/>
          </p:nvPr>
        </p:nvSpPr>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43</a:t>
            </a:fld>
            <a:endParaRPr lang="en-US" dirty="0"/>
          </a:p>
        </p:txBody>
      </p:sp>
    </p:spTree>
    <p:extLst>
      <p:ext uri="{BB962C8B-B14F-4D97-AF65-F5344CB8AC3E}">
        <p14:creationId xmlns:p14="http://schemas.microsoft.com/office/powerpoint/2010/main" val="4203062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44</a:t>
            </a:fld>
            <a:endParaRPr lang="en-US" dirty="0"/>
          </a:p>
        </p:txBody>
      </p:sp>
      <p:graphicFrame>
        <p:nvGraphicFramePr>
          <p:cNvPr id="9" name="Diagram 8"/>
          <p:cNvGraphicFramePr/>
          <p:nvPr>
            <p:extLst>
              <p:ext uri="{D42A27DB-BD31-4B8C-83A1-F6EECF244321}">
                <p14:modId xmlns:p14="http://schemas.microsoft.com/office/powerpoint/2010/main" val="1853095287"/>
              </p:ext>
            </p:extLst>
          </p:nvPr>
        </p:nvGraphicFramePr>
        <p:xfrm>
          <a:off x="1" y="676894"/>
          <a:ext cx="12168387" cy="56764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3420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1">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Topic modeling ?</a:t>
            </a:r>
          </a:p>
        </p:txBody>
      </p:sp>
      <p:sp>
        <p:nvSpPr>
          <p:cNvPr id="3" name="Content Placeholder 2"/>
          <p:cNvSpPr>
            <a:spLocks noGrp="1"/>
          </p:cNvSpPr>
          <p:nvPr>
            <p:ph idx="1"/>
          </p:nvPr>
        </p:nvSpPr>
        <p:spPr/>
        <p:txBody>
          <a:bodyPr/>
          <a:lstStyle/>
          <a:p>
            <a:pPr algn="just"/>
            <a:r>
              <a:rPr lang="en-US" sz="2400" dirty="0"/>
              <a:t>Topic modeling is an unsupervised machine learning technique that’s capable of scanning a set of documents, detecting word and phrase patterns within them, and automatically clustering word groups and similar expressions that best characterize a set of documents.</a:t>
            </a:r>
          </a:p>
          <a:p>
            <a:r>
              <a:rPr lang="en-IN" sz="2400" dirty="0"/>
              <a:t>Topic Modelling is different from rule-based text mining approaches that use regular expressions or dictionary based keyword searching techniques. It is an unsupervised approach used for finding and observing the bunch of words (called “topics”) in large clusters of texts.</a:t>
            </a:r>
          </a:p>
          <a:p>
            <a:r>
              <a:rPr lang="en-IN" sz="2400" dirty="0"/>
              <a:t>Topics can be defined as “a repeating pattern of co-occurring terms in a corpus”. A good topic model should result in – “health”, “doctor”, “patient”, “hospital” for a topic – Healthcare, and “farm”, “crops”, “wheat” for a topic – “Farming”.</a:t>
            </a:r>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075466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is Topic modeling important?</a:t>
            </a:r>
          </a:p>
        </p:txBody>
      </p:sp>
      <p:sp>
        <p:nvSpPr>
          <p:cNvPr id="3" name="Content Placeholder 2"/>
          <p:cNvSpPr>
            <a:spLocks noGrp="1"/>
          </p:cNvSpPr>
          <p:nvPr>
            <p:ph idx="1"/>
          </p:nvPr>
        </p:nvSpPr>
        <p:spPr/>
        <p:txBody>
          <a:bodyPr/>
          <a:lstStyle/>
          <a:p>
            <a:pPr algn="just"/>
            <a:r>
              <a:rPr lang="en-IN" sz="2400" dirty="0"/>
              <a:t>Large amounts of data are collected everyday. As more information becomes available, it becomes difficult to access what we are looking for. So, we need tools and techniques to organize, search and understand vast quantities of information.</a:t>
            </a:r>
          </a:p>
          <a:p>
            <a:r>
              <a:rPr lang="en-IN" sz="2400" dirty="0"/>
              <a:t>Topic modelling provides us with methods to organize, understand and summarize large collections of textual information. It helps in:</a:t>
            </a:r>
          </a:p>
          <a:p>
            <a:pPr lvl="1"/>
            <a:r>
              <a:rPr lang="en-IN" sz="2000" dirty="0"/>
              <a:t>Discovering hidden topical patterns that are present across the collection</a:t>
            </a:r>
          </a:p>
          <a:p>
            <a:pPr lvl="1"/>
            <a:r>
              <a:rPr lang="en-IN" sz="2000" dirty="0"/>
              <a:t>Annotating documents according to these topics</a:t>
            </a:r>
          </a:p>
          <a:p>
            <a:pPr lvl="1"/>
            <a:r>
              <a:rPr lang="en-IN" sz="2000" dirty="0"/>
              <a:t>Using these annotations to organize, search and summarize texts</a:t>
            </a:r>
          </a:p>
          <a:p>
            <a:pPr algn="just"/>
            <a:endParaRPr lang="en-IN" sz="2400" dirty="0"/>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7082362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Why Twitter Data for Sentiment Analysis and Topic modelling?</a:t>
            </a:r>
          </a:p>
        </p:txBody>
      </p:sp>
      <p:sp>
        <p:nvSpPr>
          <p:cNvPr id="3" name="Content Placeholder 2"/>
          <p:cNvSpPr>
            <a:spLocks noGrp="1"/>
          </p:cNvSpPr>
          <p:nvPr>
            <p:ph idx="1"/>
          </p:nvPr>
        </p:nvSpPr>
        <p:spPr/>
        <p:txBody>
          <a:bodyPr/>
          <a:lstStyle/>
          <a:p>
            <a:r>
              <a:rPr lang="en-IN" dirty="0"/>
              <a:t>Popular microblogging site</a:t>
            </a:r>
          </a:p>
          <a:p>
            <a:r>
              <a:rPr lang="en-IN" dirty="0"/>
              <a:t>Short Text Messages of 140 characters</a:t>
            </a:r>
          </a:p>
          <a:p>
            <a:r>
              <a:rPr lang="en-IN" dirty="0"/>
              <a:t>330+ million active users</a:t>
            </a:r>
          </a:p>
          <a:p>
            <a:r>
              <a:rPr lang="en-IN" dirty="0"/>
              <a:t>500 million tweets are generated everyday</a:t>
            </a:r>
          </a:p>
          <a:p>
            <a:r>
              <a:rPr lang="en-IN" dirty="0"/>
              <a:t>Twitter audience varies from common man to celebrities</a:t>
            </a:r>
          </a:p>
          <a:p>
            <a:r>
              <a:rPr lang="en-IN" dirty="0"/>
              <a:t>Users often discuss current affairs and share personal views</a:t>
            </a:r>
          </a:p>
          <a:p>
            <a:r>
              <a:rPr lang="en-IN" dirty="0"/>
              <a:t>Various subjects</a:t>
            </a:r>
          </a:p>
          <a:p>
            <a:r>
              <a:rPr lang="en-IN" dirty="0"/>
              <a:t>Tweets are small in length</a:t>
            </a:r>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191498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3">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3">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p:tgtEl>
                                          <p:spTgt spid="3">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Objective and Scope</a:t>
            </a:r>
          </a:p>
        </p:txBody>
      </p:sp>
      <p:sp>
        <p:nvSpPr>
          <p:cNvPr id="3" name="Content Placeholder 2"/>
          <p:cNvSpPr>
            <a:spLocks noGrp="1"/>
          </p:cNvSpPr>
          <p:nvPr>
            <p:ph idx="1"/>
          </p:nvPr>
        </p:nvSpPr>
        <p:spPr/>
        <p:txBody>
          <a:bodyPr>
            <a:normAutofit lnSpcReduction="10000"/>
          </a:bodyPr>
          <a:lstStyle/>
          <a:p>
            <a:pPr marL="0" indent="0" algn="just">
              <a:buNone/>
            </a:pPr>
            <a:r>
              <a:rPr lang="en-IN" sz="1800" b="1" dirty="0"/>
              <a:t>Objective</a:t>
            </a:r>
          </a:p>
          <a:p>
            <a:pPr lvl="1" algn="just"/>
            <a:r>
              <a:rPr lang="en-US" sz="1800" dirty="0"/>
              <a:t>Sentiment Analysis to determine the attitude of the people is positive, negative or neutral towards the subject of interest.</a:t>
            </a:r>
          </a:p>
          <a:p>
            <a:pPr lvl="1" algn="just"/>
            <a:r>
              <a:rPr lang="en-US" sz="1800" dirty="0"/>
              <a:t>Graphical representation of the sentiment in form of Pie-Chart.</a:t>
            </a:r>
          </a:p>
          <a:p>
            <a:pPr lvl="1" algn="just"/>
            <a:r>
              <a:rPr lang="en-US" sz="1800" dirty="0"/>
              <a:t>To implement an algorithm for Topic Modelling of tweets fetched on particular topic.</a:t>
            </a:r>
          </a:p>
          <a:p>
            <a:pPr lvl="1" algn="just"/>
            <a:r>
              <a:rPr lang="en-US" sz="1800" dirty="0"/>
              <a:t>Graphical representation of topics in form of various charts.</a:t>
            </a:r>
            <a:endParaRPr lang="en-IN" sz="1800" dirty="0"/>
          </a:p>
          <a:p>
            <a:pPr marL="0" indent="0" algn="just">
              <a:buNone/>
            </a:pPr>
            <a:r>
              <a:rPr lang="en-IN" sz="1800" b="1" dirty="0"/>
              <a:t>Scope</a:t>
            </a:r>
          </a:p>
          <a:p>
            <a:pPr lvl="1" algn="just"/>
            <a:r>
              <a:rPr lang="en-US" sz="1800" dirty="0"/>
              <a:t>This project can be used in social media monitoring, market research, customer feedback, brand monitoring, customer services and other fields which include social interaction of people.</a:t>
            </a:r>
          </a:p>
          <a:p>
            <a:pPr lvl="1" algn="just"/>
            <a:r>
              <a:rPr lang="en-US" sz="1800" dirty="0"/>
              <a:t>It would be helpful to the companies, political parties as well as to the common people.</a:t>
            </a:r>
          </a:p>
          <a:p>
            <a:pPr lvl="1" algn="just"/>
            <a:r>
              <a:rPr lang="en-US" sz="1800" dirty="0"/>
              <a:t>It would be helpful to political party for reviewing about the program that they are going to do or the program that they have performed.</a:t>
            </a:r>
          </a:p>
          <a:p>
            <a:pPr lvl="1" algn="just"/>
            <a:r>
              <a:rPr lang="en-US" sz="1800" dirty="0"/>
              <a:t>Similarly companies also can get review about their new product or newly released hardware or software.</a:t>
            </a:r>
          </a:p>
          <a:p>
            <a:pPr lvl="1" algn="just"/>
            <a:r>
              <a:rPr lang="en-US" sz="1800" dirty="0"/>
              <a:t>Also the movie maker can take review on the currently running movie by analyzing tweets which can be included in brand monitoring.</a:t>
            </a:r>
          </a:p>
        </p:txBody>
      </p:sp>
      <p:sp>
        <p:nvSpPr>
          <p:cNvPr id="4" name="Date Placeholder 3"/>
          <p:cNvSpPr>
            <a:spLocks noGrp="1"/>
          </p:cNvSpPr>
          <p:nvPr>
            <p:ph type="dt" sz="half" idx="10"/>
          </p:nvPr>
        </p:nvSpPr>
        <p:spPr>
          <a:xfrm>
            <a:off x="0" y="6492975"/>
            <a:ext cx="2743200" cy="365125"/>
          </a:xfrm>
        </p:spPr>
        <p:txBody>
          <a:bodyPr/>
          <a:lstStyle/>
          <a:p>
            <a:r>
              <a:rPr lang="en-US" dirty="0"/>
              <a:t>4</a:t>
            </a:r>
            <a:r>
              <a:rPr lang="en-US" baseline="30000" dirty="0"/>
              <a:t>th</a:t>
            </a:r>
            <a:r>
              <a:rPr lang="en-US" dirty="0"/>
              <a:t> April, 2020</a:t>
            </a:r>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2492854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 calcmode="lin" valueType="num">
                                      <p:cBhvr additive="base">
                                        <p:cTn id="2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 calcmode="lin" valueType="num">
                                      <p:cBhvr additive="base">
                                        <p:cTn id="3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 calcmode="lin" valueType="num">
                                      <p:cBhvr additive="base">
                                        <p:cTn id="3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 calcmode="lin" valueType="num">
                                      <p:cBhvr additive="base">
                                        <p:cTn id="4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8" end="8"/>
                                            </p:txEl>
                                          </p:spTgt>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 calcmode="lin" valueType="num">
                                      <p:cBhvr additive="base">
                                        <p:cTn id="4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9" end="9"/>
                                            </p:txEl>
                                          </p:spTgt>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3">
                                            <p:txEl>
                                              <p:pRg st="10" end="10"/>
                                            </p:txEl>
                                          </p:spTgt>
                                        </p:tgtEl>
                                        <p:attrNameLst>
                                          <p:attrName>style.visibility</p:attrName>
                                        </p:attrNameLst>
                                      </p:cBhvr>
                                      <p:to>
                                        <p:strVal val="visible"/>
                                      </p:to>
                                    </p:set>
                                    <p:anim calcmode="lin" valueType="num">
                                      <p:cBhvr additive="base">
                                        <p:cTn id="49"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Planning</a:t>
            </a:r>
          </a:p>
        </p:txBody>
      </p:sp>
      <p:sp>
        <p:nvSpPr>
          <p:cNvPr id="4" name="Date Placeholder 3"/>
          <p:cNvSpPr>
            <a:spLocks noGrp="1"/>
          </p:cNvSpPr>
          <p:nvPr>
            <p:ph type="dt" sz="half" idx="10"/>
          </p:nvPr>
        </p:nvSpPr>
        <p:spPr/>
        <p:txBody>
          <a:bodyPr/>
          <a:lstStyle/>
          <a:p>
            <a:r>
              <a:rPr lang="en-US"/>
              <a:t>19th February,2016</a:t>
            </a:r>
            <a:endParaRPr lang="en-US" dirty="0"/>
          </a:p>
        </p:txBody>
      </p:sp>
      <p:sp>
        <p:nvSpPr>
          <p:cNvPr id="5" name="Footer Placeholder 4"/>
          <p:cNvSpPr>
            <a:spLocks noGrp="1"/>
          </p:cNvSpPr>
          <p:nvPr>
            <p:ph type="ftr" sz="quarter" idx="11"/>
          </p:nvPr>
        </p:nvSpPr>
        <p:spPr/>
        <p:txBody>
          <a:bodyPr/>
          <a:lstStyle/>
          <a:p>
            <a:r>
              <a:rPr lang="en-US"/>
              <a:t>U &amp; P U. Patel Department of Computer Engineering, CSPIT, CHARUSAT</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9</a:t>
            </a:fld>
            <a:endParaRPr lang="en-US" dirty="0"/>
          </a:p>
        </p:txBody>
      </p:sp>
      <p:pic>
        <p:nvPicPr>
          <p:cNvPr id="7" name="Content Placeholder 6" descr="E:\internship\8th sem\Diagram\gannt.jpe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77849" y="1681957"/>
            <a:ext cx="11074400" cy="4668938"/>
          </a:xfrm>
          <a:prstGeom prst="rect">
            <a:avLst/>
          </a:prstGeom>
          <a:noFill/>
          <a:ln>
            <a:noFill/>
          </a:ln>
        </p:spPr>
      </p:pic>
    </p:spTree>
    <p:extLst>
      <p:ext uri="{BB962C8B-B14F-4D97-AF65-F5344CB8AC3E}">
        <p14:creationId xmlns:p14="http://schemas.microsoft.com/office/powerpoint/2010/main" val="16135960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1156</TotalTime>
  <Words>2742</Words>
  <Application>Microsoft Office PowerPoint</Application>
  <PresentationFormat>Widescreen</PresentationFormat>
  <Paragraphs>324</Paragraphs>
  <Slides>44</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Times New Roman</vt:lpstr>
      <vt:lpstr>Office Theme</vt:lpstr>
      <vt:lpstr>“Twitter Sentiment Analysis and Topic Modelling”</vt:lpstr>
      <vt:lpstr>Content</vt:lpstr>
      <vt:lpstr>What is Sentiment Analysis?</vt:lpstr>
      <vt:lpstr>Why is Sentiment Analysis important?</vt:lpstr>
      <vt:lpstr>What is Topic modeling ?</vt:lpstr>
      <vt:lpstr>Why is Topic modeling important?</vt:lpstr>
      <vt:lpstr>Why Twitter Data for Sentiment Analysis and Topic modelling?</vt:lpstr>
      <vt:lpstr>Objective and Scope</vt:lpstr>
      <vt:lpstr>Project Planning</vt:lpstr>
      <vt:lpstr>Roles of Individuals</vt:lpstr>
      <vt:lpstr>Software &amp; Hardware Requirement</vt:lpstr>
      <vt:lpstr>Functional Requirement</vt:lpstr>
      <vt:lpstr>Non-functional Requirement</vt:lpstr>
      <vt:lpstr>Data Flow diagram of Topic Modelling</vt:lpstr>
      <vt:lpstr>PowerPoint Presentation</vt:lpstr>
      <vt:lpstr>Activity diagram of Topic Modelling</vt:lpstr>
      <vt:lpstr>PowerPoint Presentation</vt:lpstr>
      <vt:lpstr>Data Flow diagram of Sentiment Analysis</vt:lpstr>
      <vt:lpstr>PowerPoint Presentation</vt:lpstr>
      <vt:lpstr>Activity diagram of Sentiment Analysis</vt:lpstr>
      <vt:lpstr>PowerPoint Presentation</vt:lpstr>
      <vt:lpstr>Implementation details of sentiment analysis </vt:lpstr>
      <vt:lpstr>Implementation Details (cont..)</vt:lpstr>
      <vt:lpstr>Implementation Details (cont..)</vt:lpstr>
      <vt:lpstr>Visualization of 4,00,000 words</vt:lpstr>
      <vt:lpstr>PowerPoint Presentation</vt:lpstr>
      <vt:lpstr>Implementation Details (cont..)</vt:lpstr>
      <vt:lpstr>Implementation Details (cont..)</vt:lpstr>
      <vt:lpstr>Implementation Details (cont..)</vt:lpstr>
      <vt:lpstr>Implementation Details (cont..)</vt:lpstr>
      <vt:lpstr>Implementation Details (cont..)</vt:lpstr>
      <vt:lpstr>Accuracy Table</vt:lpstr>
      <vt:lpstr>Implementation of Topic Modelling</vt:lpstr>
      <vt:lpstr>Implementation Details (cont..)</vt:lpstr>
      <vt:lpstr>Implementation Details (cont..)</vt:lpstr>
      <vt:lpstr>Implementation Details (cont..)</vt:lpstr>
      <vt:lpstr>Implementation Details (cont..)</vt:lpstr>
      <vt:lpstr>Screenshots</vt:lpstr>
      <vt:lpstr>Screenshots</vt:lpstr>
      <vt:lpstr>Challenges</vt:lpstr>
      <vt:lpstr>Future Plans</vt:lpstr>
      <vt:lpstr>Conclusion</vt:lpstr>
      <vt:lpstr>Bibliography</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Ronak</dc:creator>
  <cp:lastModifiedBy>ACER</cp:lastModifiedBy>
  <cp:revision>144</cp:revision>
  <dcterms:created xsi:type="dcterms:W3CDTF">2016-02-13T05:22:47Z</dcterms:created>
  <dcterms:modified xsi:type="dcterms:W3CDTF">2020-04-28T04:15:52Z</dcterms:modified>
</cp:coreProperties>
</file>

<file path=docProps/thumbnail.jpeg>
</file>